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handoutMasterIdLst>
    <p:handoutMasterId r:id="rId15"/>
  </p:handoutMasterIdLst>
  <p:sldIdLst>
    <p:sldId id="277" r:id="rId3"/>
    <p:sldId id="278" r:id="rId4"/>
    <p:sldId id="282" r:id="rId5"/>
    <p:sldId id="276" r:id="rId6"/>
    <p:sldId id="274" r:id="rId7"/>
    <p:sldId id="280" r:id="rId8"/>
    <p:sldId id="281" r:id="rId9"/>
    <p:sldId id="283" r:id="rId10"/>
    <p:sldId id="284" r:id="rId11"/>
    <p:sldId id="285" r:id="rId12"/>
    <p:sldId id="286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50" d="100"/>
          <a:sy n="50" d="100"/>
        </p:scale>
        <p:origin x="-1998" y="-7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82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12B80-9E19-415F-83AE-F11C527BBD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AC1B5-4CDF-4A0F-AA74-A8186B42E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9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I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1D260F2-FD80-441D-BCE5-3F0386BE033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245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D260F2-FD80-441D-BCE5-3F0386BE033C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66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221EB-74B5-4382-A1F1-BEBD7A5130C0}" type="slidenum">
              <a:rPr lang="en-IN"/>
              <a:pPr/>
              <a:t>4</a:t>
            </a:fld>
            <a:endParaRPr lang="en-IN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221EB-74B5-4382-A1F1-BEBD7A5130C0}" type="slidenum">
              <a:rPr lang="en-IN"/>
              <a:pPr/>
              <a:t>5</a:t>
            </a:fld>
            <a:endParaRPr lang="en-IN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C7E553-1FED-4463-AC16-A983EC8E94E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BCCE8-4C88-4473-819F-D83BD925C7F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C717DE-8AA4-4311-B680-4BBEBB6EA6F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22C632-BEFF-4DD9-9052-ACD2AB068B0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62D5A4-8EF8-4A2C-BF2C-4312A54962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E57201-B5D2-42B7-B76B-7305DC8AD5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52638"/>
            <a:ext cx="4062412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052638"/>
            <a:ext cx="4064000" cy="395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8587C9-2B61-44CE-AEBA-DA9E7B198B8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397CBA-2A69-4B30-A0AE-B8CA4BBA5F3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8762B-3388-4818-B049-820BE7ED71F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F128B1-608F-42CC-A2FC-35FA0EAD423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502600-980B-4D59-B430-4BFA85F516D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D2642-EA4A-4515-91A0-1BB581D233C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CCB0F8-B6EF-4254-AEA6-25E97C0939F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3E299D-5EC9-4935-9840-9D85B1BFA2D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88963"/>
            <a:ext cx="2159000" cy="5421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88963"/>
            <a:ext cx="6327775" cy="5421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731862-CDC8-4574-A22A-B769DEA086E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588963"/>
            <a:ext cx="8639175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792163" y="64198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82975" y="6419850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011988" y="64198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ED852F8-8C44-4CD9-95FC-BE1E7F36633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1C4754-B598-401E-99BB-1076E6E8E14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09F6CD-7DBE-442C-B985-1A9B018FAF9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4BAADA-FB02-46B0-8A19-114C881B21A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86C6C3-43F1-4505-A902-E4B9C7DFE96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A64F84-AAF2-43DA-8809-C84FA78856B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3E6DCE-EE2E-45C0-A12C-9044FD43AC6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A8C3A-520F-480F-AB3A-41C00FC36E8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C6A884E-944F-4CC4-BEAB-D05A674F81FB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88963"/>
            <a:ext cx="86391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52638"/>
            <a:ext cx="8278812" cy="3957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2163" y="64198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82975" y="6419850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11988" y="64198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B203455E-979A-4D3D-BCE1-FB50A7B6C1E3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 i="1">
          <a:solidFill>
            <a:srgbClr val="996633"/>
          </a:solidFill>
          <a:latin typeface="Times New Roman" pitchFamily="16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Selection of measuring instruments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The selection of measuring instruments depends on the measurement to be performed.</a:t>
            </a:r>
          </a:p>
          <a:p>
            <a:pPr algn="just"/>
            <a:r>
              <a:rPr lang="en-US" sz="1800" dirty="0" smtClean="0"/>
              <a:t>1. The </a:t>
            </a:r>
            <a:r>
              <a:rPr lang="en-US" sz="1800" dirty="0"/>
              <a:t>range and magnitude of the parameter to be measured and the accuracy of the</a:t>
            </a:r>
          </a:p>
          <a:p>
            <a:pPr algn="just"/>
            <a:r>
              <a:rPr lang="en-US" sz="1800" dirty="0"/>
              <a:t>measurement (the instrument should have the range to cover effectively the range</a:t>
            </a:r>
          </a:p>
          <a:p>
            <a:pPr algn="just"/>
            <a:r>
              <a:rPr lang="en-US" sz="1800" dirty="0"/>
              <a:t>of the parameter).</a:t>
            </a:r>
          </a:p>
          <a:p>
            <a:pPr algn="just"/>
            <a:r>
              <a:rPr lang="en-US" sz="1800" dirty="0" smtClean="0"/>
              <a:t>2. </a:t>
            </a:r>
            <a:r>
              <a:rPr lang="en-US" sz="1800" dirty="0"/>
              <a:t>The resolution of the measuring instrument should be smaller than the minimum</a:t>
            </a:r>
          </a:p>
          <a:p>
            <a:pPr algn="just"/>
            <a:r>
              <a:rPr lang="en-US" sz="1800" dirty="0"/>
              <a:t>unit of measurement of the parameter.</a:t>
            </a:r>
          </a:p>
          <a:p>
            <a:r>
              <a:rPr lang="en-US" sz="1800" dirty="0" smtClean="0"/>
              <a:t>3. </a:t>
            </a:r>
            <a:r>
              <a:rPr lang="en-US" sz="1800" dirty="0"/>
              <a:t>T</a:t>
            </a:r>
            <a:r>
              <a:rPr lang="en-US" sz="1800" dirty="0" smtClean="0"/>
              <a:t>hird </a:t>
            </a:r>
            <a:r>
              <a:rPr lang="en-US" sz="1800" dirty="0"/>
              <a:t>important criterion for the selection of a measuring instrument is the accuracy</a:t>
            </a:r>
          </a:p>
          <a:p>
            <a:r>
              <a:rPr lang="en-US" sz="1800" dirty="0"/>
              <a:t>of measurement.</a:t>
            </a:r>
          </a:p>
        </p:txBody>
      </p:sp>
    </p:spTree>
    <p:extLst>
      <p:ext uri="{BB962C8B-B14F-4D97-AF65-F5344CB8AC3E}">
        <p14:creationId xmlns:p14="http://schemas.microsoft.com/office/powerpoint/2010/main" val="22531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Calibrating Pressure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Pressure gauges can be calibrated by </a:t>
            </a:r>
            <a:r>
              <a:rPr lang="en-US" sz="2800" b="1" i="1" dirty="0"/>
              <a:t>two methods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the first method, a </a:t>
            </a:r>
            <a:r>
              <a:rPr lang="en-US" sz="2800" dirty="0" smtClean="0"/>
              <a:t>dead weight tester </a:t>
            </a:r>
            <a:r>
              <a:rPr lang="en-US" sz="2800" dirty="0"/>
              <a:t>is used, where a pressure is first created through the piston and  </a:t>
            </a:r>
            <a:r>
              <a:rPr lang="en-US" sz="2800" dirty="0" smtClean="0"/>
              <a:t>cylinder arrangement and </a:t>
            </a:r>
            <a:r>
              <a:rPr lang="en-US" sz="2800" dirty="0"/>
              <a:t>then the same is balanced against calibrated weights. 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this method, </a:t>
            </a:r>
            <a:r>
              <a:rPr lang="en-US" sz="2800" dirty="0" smtClean="0"/>
              <a:t>the balanced </a:t>
            </a:r>
            <a:r>
              <a:rPr lang="en-US" sz="2800" dirty="0"/>
              <a:t>pressure is required to be corrected for the effect </a:t>
            </a:r>
            <a:r>
              <a:rPr lang="en-US" sz="2800" dirty="0" smtClean="0"/>
              <a:t>of: 1.Acceleration </a:t>
            </a:r>
            <a:r>
              <a:rPr lang="en-US" sz="2800" dirty="0"/>
              <a:t>due to gravity (“g</a:t>
            </a:r>
            <a:r>
              <a:rPr lang="en-US" sz="2800" dirty="0" smtClean="0"/>
              <a:t>”);  2.Temperature; 3.Air </a:t>
            </a:r>
            <a:r>
              <a:rPr lang="en-US" sz="2800" dirty="0"/>
              <a:t>buoyancy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5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Calibrating Pressure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the second method, a pressure comparator is used in which a standard </a:t>
            </a:r>
            <a:r>
              <a:rPr lang="en-US" sz="2800" dirty="0" smtClean="0"/>
              <a:t>pressure gauge </a:t>
            </a:r>
            <a:r>
              <a:rPr lang="en-US" sz="2800" dirty="0"/>
              <a:t>and the unit under calibration are connected in series, so that at any given </a:t>
            </a:r>
            <a:r>
              <a:rPr lang="en-US" sz="2800" dirty="0" smtClean="0"/>
              <a:t>pressure the </a:t>
            </a:r>
            <a:r>
              <a:rPr lang="en-US" sz="2800" dirty="0"/>
              <a:t>readings of both the gauges can be observed.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In both cases, pressure at a certain point should be allowed to stabilize for 5 to </a:t>
            </a:r>
            <a:r>
              <a:rPr lang="en-US" sz="2800" dirty="0" smtClean="0"/>
              <a:t>10 minutes </a:t>
            </a:r>
            <a:r>
              <a:rPr lang="en-US" sz="2800" dirty="0"/>
              <a:t>before noting the readings.</a:t>
            </a:r>
          </a:p>
        </p:txBody>
      </p:sp>
    </p:spTree>
    <p:extLst>
      <p:ext uri="{BB962C8B-B14F-4D97-AF65-F5344CB8AC3E}">
        <p14:creationId xmlns:p14="http://schemas.microsoft.com/office/powerpoint/2010/main" val="20193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Selection of measuring instruments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856" y="1835621"/>
            <a:ext cx="8278812" cy="5112568"/>
          </a:xfrm>
        </p:spPr>
        <p:txBody>
          <a:bodyPr/>
          <a:lstStyle/>
          <a:p>
            <a:r>
              <a:rPr lang="en-US" sz="1800" dirty="0">
                <a:latin typeface="+mj-lt"/>
              </a:rPr>
              <a:t>For example, if a process temperature of 100°C is being measured, the range of </a:t>
            </a:r>
            <a:r>
              <a:rPr lang="en-US" sz="1800" dirty="0" smtClean="0">
                <a:latin typeface="+mj-lt"/>
              </a:rPr>
              <a:t>the </a:t>
            </a:r>
          </a:p>
          <a:p>
            <a:r>
              <a:rPr lang="en-US" sz="1800" dirty="0" smtClean="0">
                <a:latin typeface="+mj-lt"/>
              </a:rPr>
              <a:t>temperature </a:t>
            </a:r>
            <a:r>
              <a:rPr lang="en-US" sz="1800" dirty="0">
                <a:latin typeface="+mj-lt"/>
              </a:rPr>
              <a:t>indicator should be such that it can measure not only 100°C, but also</a:t>
            </a:r>
          </a:p>
          <a:p>
            <a:r>
              <a:rPr lang="en-US" sz="1800" dirty="0">
                <a:latin typeface="+mj-lt"/>
              </a:rPr>
              <a:t>temperatures above and below that value. 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Suppose </a:t>
            </a:r>
            <a:r>
              <a:rPr lang="en-US" sz="1800" dirty="0">
                <a:latin typeface="+mj-lt"/>
              </a:rPr>
              <a:t>the following thermometers </a:t>
            </a:r>
            <a:r>
              <a:rPr lang="en-US" sz="1800" dirty="0" smtClean="0">
                <a:latin typeface="+mj-lt"/>
              </a:rPr>
              <a:t>are available</a:t>
            </a:r>
            <a:r>
              <a:rPr lang="en-US" sz="1800" dirty="0">
                <a:latin typeface="+mj-lt"/>
              </a:rPr>
              <a:t>:</a:t>
            </a:r>
          </a:p>
          <a:p>
            <a:pPr>
              <a:buAutoNum type="alphaLcParenBoth"/>
            </a:pPr>
            <a:r>
              <a:rPr lang="en-US" sz="1800" dirty="0" smtClean="0">
                <a:latin typeface="+mj-lt"/>
              </a:rPr>
              <a:t>0-99°C </a:t>
            </a:r>
            <a:r>
              <a:rPr lang="en-US" sz="1800" dirty="0">
                <a:latin typeface="+mj-lt"/>
              </a:rPr>
              <a:t>(b) 0-199°C (c) 0-99.9°C (d) </a:t>
            </a:r>
            <a:r>
              <a:rPr lang="en-US" sz="1800" dirty="0" smtClean="0">
                <a:latin typeface="+mj-lt"/>
              </a:rPr>
              <a:t>0-199.9°C</a:t>
            </a:r>
          </a:p>
          <a:p>
            <a:pPr marL="0" indent="0"/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From the range specification it is clear that the thermometers at (a) and (b) have a</a:t>
            </a:r>
          </a:p>
          <a:p>
            <a:r>
              <a:rPr lang="en-US" sz="1800" dirty="0">
                <a:latin typeface="+mj-lt"/>
              </a:rPr>
              <a:t>resolution of 1°C, while those at (c) and (d) have a resolution of 0.1°C. For measurement</a:t>
            </a:r>
          </a:p>
          <a:p>
            <a:r>
              <a:rPr lang="en-US" sz="1800" dirty="0">
                <a:latin typeface="+mj-lt"/>
              </a:rPr>
              <a:t>of the above parameter, i.e. 100°C, the thermometers at (a) and (c) above are</a:t>
            </a:r>
          </a:p>
          <a:p>
            <a:r>
              <a:rPr lang="en-US" sz="1800" dirty="0">
                <a:latin typeface="+mj-lt"/>
              </a:rPr>
              <a:t>not suitable, since these do not have the required range. The choice is therefore</a:t>
            </a:r>
          </a:p>
          <a:p>
            <a:r>
              <a:rPr lang="en-US" sz="1800" dirty="0">
                <a:latin typeface="+mj-lt"/>
              </a:rPr>
              <a:t>between (b) and (d). </a:t>
            </a:r>
          </a:p>
        </p:txBody>
      </p:sp>
    </p:spTree>
    <p:extLst>
      <p:ext uri="{BB962C8B-B14F-4D97-AF65-F5344CB8AC3E}">
        <p14:creationId xmlns:p14="http://schemas.microsoft.com/office/powerpoint/2010/main" val="22970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is Calibration ?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16" y="2052638"/>
            <a:ext cx="8784975" cy="4391495"/>
          </a:xfrm>
        </p:spPr>
        <p:txBody>
          <a:bodyPr/>
          <a:lstStyle/>
          <a:p>
            <a:pPr algn="just"/>
            <a:r>
              <a:rPr lang="en-US" sz="2200" dirty="0"/>
              <a:t>Calibration is the set of operations that establish, under specified </a:t>
            </a:r>
            <a:r>
              <a:rPr lang="en-US" sz="2200" dirty="0" smtClean="0"/>
              <a:t>conditions</a:t>
            </a:r>
            <a:r>
              <a:rPr lang="en-US" sz="2200" dirty="0"/>
              <a:t>, </a:t>
            </a:r>
            <a:endParaRPr lang="en-US" sz="2200" dirty="0" smtClean="0"/>
          </a:p>
          <a:p>
            <a:pPr algn="just"/>
            <a:r>
              <a:rPr lang="en-US" sz="2200" dirty="0" smtClean="0"/>
              <a:t>the  relationship </a:t>
            </a:r>
            <a:r>
              <a:rPr lang="en-US" sz="2200" dirty="0"/>
              <a:t>between values indicated by </a:t>
            </a:r>
            <a:r>
              <a:rPr lang="en-US" sz="2200" dirty="0" smtClean="0"/>
              <a:t>a measuring instrument</a:t>
            </a:r>
            <a:r>
              <a:rPr lang="en-US" sz="2200" dirty="0"/>
              <a:t>, a </a:t>
            </a:r>
            <a:endParaRPr lang="en-US" sz="2200" dirty="0" smtClean="0"/>
          </a:p>
          <a:p>
            <a:pPr algn="just"/>
            <a:r>
              <a:rPr lang="en-US" sz="2200" dirty="0" smtClean="0"/>
              <a:t>measuring  system </a:t>
            </a:r>
            <a:r>
              <a:rPr lang="en-US" sz="2200" dirty="0"/>
              <a:t>or values represented </a:t>
            </a:r>
            <a:r>
              <a:rPr lang="en-US" sz="2200" dirty="0" smtClean="0"/>
              <a:t>by a </a:t>
            </a:r>
            <a:r>
              <a:rPr lang="en-US" sz="2200" dirty="0"/>
              <a:t>material </a:t>
            </a:r>
            <a:r>
              <a:rPr lang="en-US" sz="2200" dirty="0" smtClean="0"/>
              <a:t>measure</a:t>
            </a:r>
            <a:r>
              <a:rPr lang="en-US" sz="2200" dirty="0"/>
              <a:t>, and the </a:t>
            </a:r>
            <a:endParaRPr lang="en-US" sz="2200" dirty="0" smtClean="0"/>
          </a:p>
          <a:p>
            <a:pPr algn="just"/>
            <a:r>
              <a:rPr lang="en-US" sz="2200" dirty="0" smtClean="0"/>
              <a:t>corresponding  known </a:t>
            </a:r>
            <a:r>
              <a:rPr lang="en-US" sz="2200" dirty="0"/>
              <a:t>values of a </a:t>
            </a:r>
            <a:r>
              <a:rPr lang="en-US" sz="2200" dirty="0" smtClean="0"/>
              <a:t>measurand </a:t>
            </a:r>
            <a:r>
              <a:rPr lang="en-US" sz="2200" dirty="0"/>
              <a:t>(</a:t>
            </a:r>
            <a:r>
              <a:rPr lang="en-US" sz="2200" dirty="0" smtClean="0"/>
              <a:t>the parameter </a:t>
            </a:r>
            <a:r>
              <a:rPr lang="en-US" sz="2200" dirty="0"/>
              <a:t>that is </a:t>
            </a:r>
            <a:r>
              <a:rPr lang="en-US" sz="2200" dirty="0" smtClean="0"/>
              <a:t>being</a:t>
            </a:r>
          </a:p>
          <a:p>
            <a:pPr algn="just"/>
            <a:r>
              <a:rPr lang="en-US" sz="2200" dirty="0" smtClean="0"/>
              <a:t>measured</a:t>
            </a:r>
            <a:r>
              <a:rPr lang="en-US" sz="2200" dirty="0"/>
              <a:t>).</a:t>
            </a:r>
          </a:p>
          <a:p>
            <a:pPr algn="ctr"/>
            <a:r>
              <a:rPr lang="en-US" sz="2200" dirty="0"/>
              <a:t>OR </a:t>
            </a:r>
          </a:p>
          <a:p>
            <a:pPr algn="just"/>
            <a:r>
              <a:rPr lang="en-US" sz="2200" dirty="0"/>
              <a:t>Calibration is the process of evaluating and adjusting the precision and </a:t>
            </a:r>
            <a:r>
              <a:rPr lang="en-US" sz="2200" dirty="0" smtClean="0"/>
              <a:t> </a:t>
            </a:r>
          </a:p>
          <a:p>
            <a:pPr algn="just"/>
            <a:r>
              <a:rPr lang="en-US" sz="2200" dirty="0" smtClean="0"/>
              <a:t>accuracy  of </a:t>
            </a:r>
            <a:r>
              <a:rPr lang="en-US" sz="2200" dirty="0"/>
              <a:t>measurement equipment. Proper </a:t>
            </a:r>
            <a:r>
              <a:rPr lang="en-US" sz="2200" dirty="0" smtClean="0"/>
              <a:t>calibration of </a:t>
            </a:r>
            <a:r>
              <a:rPr lang="en-US" sz="2200" dirty="0"/>
              <a:t>an instrument </a:t>
            </a:r>
            <a:endParaRPr lang="en-US" sz="2200" dirty="0" smtClean="0"/>
          </a:p>
          <a:p>
            <a:pPr algn="just"/>
            <a:r>
              <a:rPr lang="en-US" sz="2200" dirty="0" smtClean="0"/>
              <a:t>allows people </a:t>
            </a:r>
            <a:r>
              <a:rPr lang="en-US" sz="2200" dirty="0"/>
              <a:t>to  </a:t>
            </a:r>
            <a:r>
              <a:rPr lang="en-US" sz="2200" dirty="0" smtClean="0"/>
              <a:t>have </a:t>
            </a:r>
            <a:r>
              <a:rPr lang="en-US" sz="2200" dirty="0"/>
              <a:t>a safe working environment and produce valid data for </a:t>
            </a:r>
          </a:p>
          <a:p>
            <a:pPr algn="just"/>
            <a:r>
              <a:rPr lang="en-US" sz="2200" dirty="0" smtClean="0"/>
              <a:t>future reference</a:t>
            </a:r>
            <a:r>
              <a:rPr lang="en-US" sz="2200" dirty="0"/>
              <a:t>.</a:t>
            </a:r>
            <a:endParaRPr lang="en-IN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sz="4000" dirty="0" smtClean="0">
                <a:solidFill>
                  <a:srgbClr val="000000"/>
                </a:solidFill>
              </a:rPr>
              <a:t>Calibration of measuring instruments</a:t>
            </a:r>
            <a:endParaRPr lang="en-IN" sz="40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289602" cy="49879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US" sz="2800" b="1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US" sz="2800" b="1" dirty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US" sz="2800" b="1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US" sz="2800" b="1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US" sz="2800" b="1" dirty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US" sz="2800" b="1" dirty="0" smtClean="0"/>
              <a:t>The </a:t>
            </a:r>
            <a:r>
              <a:rPr lang="en-US" sz="2800" b="1" dirty="0"/>
              <a:t>need for calibration</a:t>
            </a:r>
            <a:r>
              <a:rPr lang="en-IN" dirty="0" smtClean="0"/>
              <a:t>   </a:t>
            </a:r>
          </a:p>
          <a:p>
            <a:r>
              <a:rPr lang="en-US" dirty="0"/>
              <a:t>• Measurements for health care, such as measuring body temperature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   a </a:t>
            </a:r>
            <a:r>
              <a:rPr lang="en-US" dirty="0" smtClean="0"/>
              <a:t>clinical thermometer</a:t>
            </a:r>
            <a:r>
              <a:rPr lang="en-US" dirty="0"/>
              <a:t>, checking blood pressure and many other tests;</a:t>
            </a:r>
          </a:p>
          <a:p>
            <a:r>
              <a:rPr lang="en-US" dirty="0" smtClean="0"/>
              <a:t>• </a:t>
            </a:r>
            <a:r>
              <a:rPr lang="en-US" dirty="0"/>
              <a:t>Billing of power consumption through an energy meter</a:t>
            </a:r>
            <a:r>
              <a:rPr lang="en-US" dirty="0" smtClean="0"/>
              <a:t>.</a:t>
            </a:r>
            <a:endParaRPr lang="en-IN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US" sz="2000" dirty="0" smtClean="0"/>
              <a:t>     </a:t>
            </a:r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US" dirty="0" smtClean="0"/>
              <a:t>    Accuracy </a:t>
            </a:r>
            <a:r>
              <a:rPr lang="en-US" dirty="0"/>
              <a:t>and reliability of all such measurements would be doubtful </a:t>
            </a:r>
            <a:r>
              <a:rPr lang="en-US" dirty="0" smtClean="0"/>
              <a:t>if the instruments </a:t>
            </a:r>
            <a:r>
              <a:rPr lang="en-US" dirty="0" smtClean="0"/>
              <a:t>used </a:t>
            </a:r>
            <a:r>
              <a:rPr lang="en-US" dirty="0"/>
              <a:t>were not calibrated. </a:t>
            </a:r>
            <a:r>
              <a:rPr lang="en-US" dirty="0" smtClean="0"/>
              <a:t>Calibration ensures that a measuring instrument displays an accurate and reliable value of the quantity being measured. </a:t>
            </a:r>
            <a:endParaRPr lang="en-IN" sz="2800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IN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IN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IN" dirty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IN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en-IN" dirty="0" smtClean="0"/>
          </a:p>
          <a:p>
            <a:pPr indent="-338138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85699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IN" dirty="0">
                <a:solidFill>
                  <a:srgbClr val="000000"/>
                </a:solidFill>
              </a:rPr>
              <a:t>Instrumentation</a:t>
            </a:r>
            <a:endParaRPr lang="en-IN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47824" y="1547589"/>
            <a:ext cx="8857553" cy="49879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38138" algn="just">
              <a:lnSpc>
                <a:spcPct val="100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sz="2800" b="1" dirty="0"/>
              <a:t>Calibration </a:t>
            </a:r>
          </a:p>
          <a:p>
            <a:pPr indent="-338138" algn="just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 </a:t>
            </a:r>
            <a:r>
              <a:rPr lang="en-IN" dirty="0"/>
              <a:t>It is a procedure that involves a comparison of particular instrument with either  (1) a primary standard  (2) a secondary standard with a higher accuracy than the instrument to be calibrated  (3</a:t>
            </a:r>
            <a:r>
              <a:rPr lang="en-IN" dirty="0" smtClean="0"/>
              <a:t>) </a:t>
            </a:r>
            <a:r>
              <a:rPr lang="en-IN" dirty="0"/>
              <a:t>a know output </a:t>
            </a:r>
            <a:r>
              <a:rPr lang="en-IN" dirty="0" smtClean="0"/>
              <a:t>source.</a:t>
            </a:r>
            <a:endParaRPr lang="en-IN" dirty="0"/>
          </a:p>
          <a:p>
            <a:pPr marL="4762" indent="0" algn="just">
              <a:spcAft>
                <a:spcPts val="1413"/>
              </a:spcAft>
              <a:buSzPct val="45000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For </a:t>
            </a:r>
            <a:r>
              <a:rPr lang="en-IN" dirty="0"/>
              <a:t>example </a:t>
            </a:r>
            <a:r>
              <a:rPr lang="en-IN" dirty="0" smtClean="0"/>
              <a:t>:</a:t>
            </a:r>
          </a:p>
          <a:p>
            <a:pPr marL="4762" indent="0" algn="just">
              <a:spcAft>
                <a:spcPts val="1413"/>
              </a:spcAft>
              <a:buSzPct val="45000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(</a:t>
            </a:r>
            <a:r>
              <a:rPr lang="en-IN" dirty="0"/>
              <a:t>1) A flow meter can be calibrated with a standard flowmeter available in standard laboratory.</a:t>
            </a:r>
          </a:p>
          <a:p>
            <a:pPr marL="4762" indent="0" algn="just">
              <a:spcAft>
                <a:spcPts val="1413"/>
              </a:spcAft>
              <a:buSzPct val="45000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(</a:t>
            </a:r>
            <a:r>
              <a:rPr lang="en-IN" dirty="0"/>
              <a:t>2) It can be calibrated with another </a:t>
            </a:r>
            <a:r>
              <a:rPr lang="en-IN" dirty="0" smtClean="0"/>
              <a:t>flowmeter of </a:t>
            </a:r>
            <a:r>
              <a:rPr lang="en-IN" dirty="0"/>
              <a:t>know accuracy.</a:t>
            </a:r>
          </a:p>
          <a:p>
            <a:pPr marL="4762" indent="0" algn="just">
              <a:spcAft>
                <a:spcPts val="1413"/>
              </a:spcAft>
              <a:buSzPct val="45000"/>
              <a:tabLst>
                <a:tab pos="342900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6500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en-IN" dirty="0" smtClean="0"/>
              <a:t>(</a:t>
            </a:r>
            <a:r>
              <a:rPr lang="en-IN" dirty="0"/>
              <a:t>3) It can be directly calibrated with a primary measurement such as weighting a certain amount of water in a tank and recording time required for this quantity to flow through the meter.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a standard?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52638"/>
            <a:ext cx="8278812" cy="4463503"/>
          </a:xfrm>
        </p:spPr>
        <p:txBody>
          <a:bodyPr/>
          <a:lstStyle/>
          <a:p>
            <a:r>
              <a:rPr lang="en-US" sz="2000" dirty="0"/>
              <a:t>Standard: A standard is a material measure or physical property </a:t>
            </a:r>
            <a:r>
              <a:rPr lang="en-US" sz="2000" dirty="0" smtClean="0"/>
              <a:t> that </a:t>
            </a:r>
            <a:r>
              <a:rPr lang="en-US" sz="2000" dirty="0"/>
              <a:t>defines or </a:t>
            </a:r>
            <a:endParaRPr lang="en-US" sz="2000" dirty="0" smtClean="0"/>
          </a:p>
          <a:p>
            <a:r>
              <a:rPr lang="en-US" sz="2000" dirty="0" smtClean="0"/>
              <a:t>reproduces the </a:t>
            </a:r>
            <a:r>
              <a:rPr lang="en-US" sz="2000" dirty="0"/>
              <a:t>unit of measurement of a base or  </a:t>
            </a:r>
            <a:r>
              <a:rPr lang="en-US" sz="2000" dirty="0" smtClean="0"/>
              <a:t>derived </a:t>
            </a:r>
            <a:r>
              <a:rPr lang="en-US" sz="2000" dirty="0"/>
              <a:t>quantity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1. </a:t>
            </a:r>
            <a:r>
              <a:rPr lang="en-US" sz="2000" b="1" dirty="0" smtClean="0"/>
              <a:t>Fundamental </a:t>
            </a:r>
            <a:r>
              <a:rPr lang="en-US" sz="2000" b="1" dirty="0"/>
              <a:t>or </a:t>
            </a:r>
            <a:r>
              <a:rPr lang="en-US" sz="2000" b="1" dirty="0"/>
              <a:t>absolute </a:t>
            </a:r>
            <a:r>
              <a:rPr lang="en-US" sz="2000" b="1" dirty="0" smtClean="0"/>
              <a:t>standard</a:t>
            </a:r>
            <a:r>
              <a:rPr lang="en-US" sz="2000" b="1" dirty="0"/>
              <a:t>: </a:t>
            </a:r>
            <a:r>
              <a:rPr lang="en-US" sz="2000" dirty="0"/>
              <a:t>One whose value has </a:t>
            </a:r>
            <a:r>
              <a:rPr lang="en-US" sz="2000" dirty="0" smtClean="0"/>
              <a:t>been established </a:t>
            </a:r>
          </a:p>
          <a:p>
            <a:r>
              <a:rPr lang="en-US" sz="2000" dirty="0" smtClean="0"/>
              <a:t>without alternative </a:t>
            </a:r>
            <a:r>
              <a:rPr lang="en-US" sz="2000" dirty="0"/>
              <a:t>to another standard of the </a:t>
            </a:r>
            <a:r>
              <a:rPr lang="en-US" sz="2000" dirty="0" smtClean="0"/>
              <a:t>same quantity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2. </a:t>
            </a:r>
            <a:r>
              <a:rPr lang="en-US" sz="2000" b="1" dirty="0"/>
              <a:t>National or primary </a:t>
            </a:r>
            <a:r>
              <a:rPr lang="en-US" sz="2000" b="1" dirty="0" smtClean="0"/>
              <a:t>standard: </a:t>
            </a:r>
            <a:r>
              <a:rPr lang="en-US" sz="2000" dirty="0"/>
              <a:t>One which establishes the value of all </a:t>
            </a:r>
            <a:r>
              <a:rPr lang="en-US" sz="2000" dirty="0" smtClean="0"/>
              <a:t>other</a:t>
            </a:r>
          </a:p>
          <a:p>
            <a:r>
              <a:rPr lang="en-US" sz="2000" dirty="0" smtClean="0"/>
              <a:t>standards of </a:t>
            </a:r>
            <a:r>
              <a:rPr lang="en-US" sz="2000" dirty="0"/>
              <a:t>a given quantity within a particular country.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 smtClean="0"/>
              <a:t>. </a:t>
            </a:r>
            <a:r>
              <a:rPr lang="en-US" sz="2000" b="1" dirty="0" smtClean="0"/>
              <a:t>Secondary </a:t>
            </a:r>
            <a:r>
              <a:rPr lang="en-US" sz="2000" b="1" dirty="0"/>
              <a:t>standard: </a:t>
            </a:r>
            <a:r>
              <a:rPr lang="en-US" sz="2000" dirty="0"/>
              <a:t>One whose value has been established by comparison </a:t>
            </a:r>
            <a:endParaRPr lang="en-US" sz="2000" dirty="0" smtClean="0"/>
          </a:p>
          <a:p>
            <a:r>
              <a:rPr lang="en-US" sz="2000" dirty="0" smtClean="0"/>
              <a:t>with </a:t>
            </a:r>
            <a:r>
              <a:rPr lang="en-US" sz="2000" dirty="0" smtClean="0"/>
              <a:t>a </a:t>
            </a:r>
            <a:r>
              <a:rPr lang="en-US" sz="2000" dirty="0" smtClean="0"/>
              <a:t>primary </a:t>
            </a:r>
            <a:r>
              <a:rPr lang="en-US" sz="2000" dirty="0" smtClean="0"/>
              <a:t>standard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0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Standard 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52638"/>
            <a:ext cx="8278812" cy="4463503"/>
          </a:xfrm>
        </p:spPr>
        <p:txBody>
          <a:bodyPr/>
          <a:lstStyle/>
          <a:p>
            <a:r>
              <a:rPr lang="en-US" sz="2800" b="1" i="1" dirty="0"/>
              <a:t>A</a:t>
            </a:r>
            <a:r>
              <a:rPr lang="en-US" sz="2800" b="1" i="1" dirty="0" smtClean="0"/>
              <a:t>bsolute standards :</a:t>
            </a:r>
          </a:p>
          <a:p>
            <a:endParaRPr lang="en-US" sz="2800" b="1" i="1" dirty="0" smtClean="0"/>
          </a:p>
          <a:p>
            <a:endParaRPr lang="en-US" sz="28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2572182"/>
            <a:ext cx="8640959" cy="275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7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76" y="588963"/>
            <a:ext cx="9073007" cy="1260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does calibration of instrument so important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92" y="2052638"/>
            <a:ext cx="8819133" cy="3957637"/>
          </a:xfrm>
        </p:spPr>
        <p:txBody>
          <a:bodyPr/>
          <a:lstStyle/>
          <a:p>
            <a:r>
              <a:rPr lang="en-US" dirty="0" smtClean="0"/>
              <a:t>    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Let's </a:t>
            </a:r>
            <a:r>
              <a:rPr lang="en-US" dirty="0"/>
              <a:t>say if you are </a:t>
            </a:r>
            <a:r>
              <a:rPr lang="en-US" dirty="0" smtClean="0"/>
              <a:t>going to </a:t>
            </a:r>
            <a:r>
              <a:rPr lang="en-US" dirty="0"/>
              <a:t>work with a chemical that will explode when it gets in contact with air temperature above 50°C. So you adjust the room temperature before you start working, then check the temperature with an </a:t>
            </a:r>
            <a:r>
              <a:rPr lang="en-US" dirty="0" smtClean="0"/>
              <a:t>uncalibrated </a:t>
            </a:r>
            <a:r>
              <a:rPr lang="en-US" dirty="0"/>
              <a:t>thermometer. If the </a:t>
            </a:r>
            <a:r>
              <a:rPr lang="en-US" dirty="0" smtClean="0"/>
              <a:t>thermometer </a:t>
            </a:r>
            <a:r>
              <a:rPr lang="en-US" dirty="0"/>
              <a:t>gives a lower temperature than the true temperature, then you will be working in an unsafe environment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    This </a:t>
            </a:r>
            <a:r>
              <a:rPr lang="en-US" dirty="0"/>
              <a:t>example may be unrealistic, but there are many chemical and substance out there that require accurate and precise measurements in order to provide others a safe working </a:t>
            </a:r>
            <a:r>
              <a:rPr lang="en-US" dirty="0" smtClean="0"/>
              <a:t>environment.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Calibrating Temperature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16" y="1763613"/>
            <a:ext cx="8784975" cy="504055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Calibration </a:t>
            </a:r>
            <a:r>
              <a:rPr lang="en-US" dirty="0"/>
              <a:t>consists of creating a stable temperature through a </a:t>
            </a:r>
            <a:r>
              <a:rPr lang="en-US" dirty="0" smtClean="0"/>
              <a:t>heating source </a:t>
            </a:r>
            <a:r>
              <a:rPr lang="en-US" dirty="0"/>
              <a:t>and  </a:t>
            </a:r>
            <a:r>
              <a:rPr lang="en-US" dirty="0" smtClean="0"/>
              <a:t>comparing the </a:t>
            </a:r>
            <a:r>
              <a:rPr lang="en-US" dirty="0"/>
              <a:t>temperature reading of the unit under calibration </a:t>
            </a:r>
            <a:r>
              <a:rPr lang="en-US" dirty="0" smtClean="0"/>
              <a:t>and a </a:t>
            </a:r>
            <a:r>
              <a:rPr lang="en-US" dirty="0"/>
              <a:t>standard  </a:t>
            </a:r>
            <a:r>
              <a:rPr lang="en-US" dirty="0" smtClean="0"/>
              <a:t>thermometer</a:t>
            </a:r>
            <a:r>
              <a:rPr lang="en-US" dirty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heating unit could be a constant temperature bath or </a:t>
            </a:r>
            <a:r>
              <a:rPr lang="en-US" dirty="0" smtClean="0"/>
              <a:t>a dry </a:t>
            </a:r>
            <a:r>
              <a:rPr lang="en-US" dirty="0"/>
              <a:t>block, having openings for </a:t>
            </a:r>
            <a:r>
              <a:rPr lang="en-US" dirty="0" smtClean="0"/>
              <a:t>insertion </a:t>
            </a:r>
            <a:r>
              <a:rPr lang="en-US" dirty="0"/>
              <a:t>of the standard thermometer and the </a:t>
            </a:r>
            <a:r>
              <a:rPr lang="en-US" dirty="0" smtClean="0"/>
              <a:t>unit under </a:t>
            </a:r>
            <a:r>
              <a:rPr lang="en-US" dirty="0"/>
              <a:t>calibration. </a:t>
            </a: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stability of the heating unit is very important. First, it </a:t>
            </a:r>
            <a:r>
              <a:rPr lang="en-US" dirty="0" smtClean="0"/>
              <a:t>should be </a:t>
            </a:r>
            <a:r>
              <a:rPr lang="en-US" dirty="0"/>
              <a:t>ensured that the constant </a:t>
            </a:r>
            <a:r>
              <a:rPr lang="en-US" dirty="0" smtClean="0"/>
              <a:t>temperature </a:t>
            </a:r>
            <a:r>
              <a:rPr lang="en-US" dirty="0"/>
              <a:t>bath or the dry block furnace gives </a:t>
            </a:r>
            <a:r>
              <a:rPr lang="en-US" dirty="0" smtClean="0"/>
              <a:t>stable readings </a:t>
            </a:r>
            <a:r>
              <a:rPr lang="en-US" dirty="0"/>
              <a:t>on the master or standard </a:t>
            </a:r>
            <a:r>
              <a:rPr lang="en-US" dirty="0" smtClean="0"/>
              <a:t>temperature </a:t>
            </a:r>
            <a:r>
              <a:rPr lang="en-US" dirty="0"/>
              <a:t>indicator</a:t>
            </a:r>
            <a:r>
              <a:rPr lang="en-U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Thereafter</a:t>
            </a:r>
            <a:r>
              <a:rPr lang="en-US" dirty="0"/>
              <a:t>, the stability </a:t>
            </a:r>
            <a:r>
              <a:rPr lang="en-US" dirty="0" smtClean="0"/>
              <a:t>of the </a:t>
            </a:r>
            <a:r>
              <a:rPr lang="en-US" dirty="0"/>
              <a:t>unit under calibration should be checked. Readings at </a:t>
            </a:r>
            <a:r>
              <a:rPr lang="en-US" dirty="0" smtClean="0"/>
              <a:t>different calibration points should </a:t>
            </a:r>
            <a:r>
              <a:rPr lang="en-US" dirty="0"/>
              <a:t>be taken only after this has been done.</a:t>
            </a:r>
          </a:p>
        </p:txBody>
      </p:sp>
    </p:spTree>
    <p:extLst>
      <p:ext uri="{BB962C8B-B14F-4D97-AF65-F5344CB8AC3E}">
        <p14:creationId xmlns:p14="http://schemas.microsoft.com/office/powerpoint/2010/main" val="4357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34848</TotalTime>
  <Words>1008</Words>
  <Application>Microsoft Office PowerPoint</Application>
  <PresentationFormat>Custom</PresentationFormat>
  <Paragraphs>88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Selection of measuring instruments</vt:lpstr>
      <vt:lpstr>Selection of measuring instruments</vt:lpstr>
      <vt:lpstr>What is Calibration ? </vt:lpstr>
      <vt:lpstr>Calibration of measuring instruments</vt:lpstr>
      <vt:lpstr>Instrumentation</vt:lpstr>
      <vt:lpstr>What is a standard?</vt:lpstr>
      <vt:lpstr>Standard Examples</vt:lpstr>
      <vt:lpstr>Why does calibration of instrument so important?</vt:lpstr>
      <vt:lpstr>Calibrating Temperature</vt:lpstr>
      <vt:lpstr>Calibrating Pressure</vt:lpstr>
      <vt:lpstr>Calibrating Pressure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</dc:title>
  <dc:creator>Inderjit Singh Dhanjal</dc:creator>
  <cp:lastModifiedBy>admin</cp:lastModifiedBy>
  <cp:revision>27</cp:revision>
  <cp:lastPrinted>1601-01-01T00:00:00Z</cp:lastPrinted>
  <dcterms:created xsi:type="dcterms:W3CDTF">2012-01-22T16:39:59Z</dcterms:created>
  <dcterms:modified xsi:type="dcterms:W3CDTF">2015-02-26T11:09:55Z</dcterms:modified>
</cp:coreProperties>
</file>