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068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IN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I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IN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D1D260F2-FD80-441D-BCE5-3F0386BE033C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2245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372C8FC-34F3-486A-91E8-27C8E6D9EC2E}" type="slidenum">
              <a:rPr lang="en-IN"/>
              <a:pPr/>
              <a:t>1</a:t>
            </a:fld>
            <a:endParaRPr lang="en-IN"/>
          </a:p>
        </p:txBody>
      </p:sp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6FDC2BA-3F72-412E-B7E3-20876FF92675}" type="slidenum">
              <a:rPr lang="en-IN"/>
              <a:pPr/>
              <a:t>10</a:t>
            </a:fld>
            <a:endParaRPr lang="en-IN"/>
          </a:p>
        </p:txBody>
      </p:sp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B5F3F70-EDC2-4CE9-A41B-E60AB8F8A697}" type="slidenum">
              <a:rPr lang="en-IN"/>
              <a:pPr/>
              <a:t>11</a:t>
            </a:fld>
            <a:endParaRPr lang="en-IN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8DF7793-A0A4-4AF9-96EC-F60F68804CEB}" type="slidenum">
              <a:rPr lang="en-IN"/>
              <a:pPr/>
              <a:t>12</a:t>
            </a:fld>
            <a:endParaRPr lang="en-IN"/>
          </a:p>
        </p:txBody>
      </p:sp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B9C4383-4795-4C7E-9C18-822DF6BE6FD4}" type="slidenum">
              <a:rPr lang="en-IN"/>
              <a:pPr/>
              <a:t>13</a:t>
            </a:fld>
            <a:endParaRPr lang="en-IN"/>
          </a:p>
        </p:txBody>
      </p:sp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767D5D9-C012-4815-924A-F950F64465A5}" type="slidenum">
              <a:rPr lang="en-IN"/>
              <a:pPr/>
              <a:t>14</a:t>
            </a:fld>
            <a:endParaRPr lang="en-IN"/>
          </a:p>
        </p:txBody>
      </p:sp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5906F86-B5F9-4D8E-89C4-5D840BCD0A42}" type="slidenum">
              <a:rPr lang="en-IN"/>
              <a:pPr/>
              <a:t>15</a:t>
            </a:fld>
            <a:endParaRPr lang="en-IN"/>
          </a:p>
        </p:txBody>
      </p:sp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65E4891-ACB3-4CB5-B4EB-90D3C1E3FC28}" type="slidenum">
              <a:rPr lang="en-IN"/>
              <a:pPr/>
              <a:t>16</a:t>
            </a:fld>
            <a:endParaRPr lang="en-IN"/>
          </a:p>
        </p:txBody>
      </p:sp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0221EB-74B5-4382-A1F1-BEBD7A5130C0}" type="slidenum">
              <a:rPr lang="en-IN"/>
              <a:pPr/>
              <a:t>17</a:t>
            </a:fld>
            <a:endParaRPr lang="en-IN"/>
          </a:p>
        </p:txBody>
      </p:sp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C45F83F-FEED-4444-8A46-4E9A6CBE333D}" type="slidenum">
              <a:rPr lang="en-IN"/>
              <a:pPr/>
              <a:t>2</a:t>
            </a:fld>
            <a:endParaRPr lang="en-IN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72AF2DF-8CDE-4163-B8DC-0AFB19484253}" type="slidenum">
              <a:rPr lang="en-IN"/>
              <a:pPr/>
              <a:t>3</a:t>
            </a:fld>
            <a:endParaRPr lang="en-IN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C8B7CD-3A46-421B-AC92-7C764C154746}" type="slidenum">
              <a:rPr lang="en-IN"/>
              <a:pPr/>
              <a:t>4</a:t>
            </a:fld>
            <a:endParaRPr lang="en-IN"/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91866DB-AD61-4E57-9734-6C011FBA9774}" type="slidenum">
              <a:rPr lang="en-IN"/>
              <a:pPr/>
              <a:t>5</a:t>
            </a:fld>
            <a:endParaRPr lang="en-IN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29DCBE0-24CB-4A09-9795-386D2841533D}" type="slidenum">
              <a:rPr lang="en-IN"/>
              <a:pPr/>
              <a:t>6</a:t>
            </a:fld>
            <a:endParaRPr lang="en-IN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E2EBE2E-74AE-4C86-9CD8-1D4469C7125A}" type="slidenum">
              <a:rPr lang="en-IN"/>
              <a:pPr/>
              <a:t>7</a:t>
            </a:fld>
            <a:endParaRPr lang="en-IN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CE84DEF-20C8-4909-8353-E205D2442039}" type="slidenum">
              <a:rPr lang="en-IN"/>
              <a:pPr/>
              <a:t>8</a:t>
            </a:fld>
            <a:endParaRPr lang="en-IN"/>
          </a:p>
        </p:txBody>
      </p:sp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F0BAE3F-BB47-4D97-B632-7C35ED6AD40F}" type="slidenum">
              <a:rPr lang="en-IN"/>
              <a:pPr/>
              <a:t>9</a:t>
            </a:fld>
            <a:endParaRPr lang="en-IN"/>
          </a:p>
        </p:txBody>
      </p:sp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9C7E553-1FED-4463-AC16-A983EC8E94E3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C2BCCE8-4C88-4473-819F-D83BD925C7FB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2500" y="301625"/>
            <a:ext cx="2265363" cy="64500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6862" cy="64500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9C717DE-8AA4-4311-B680-4BBEBB6EA6FE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222C632-BEFF-4DD9-9052-ACD2AB068B05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062D5A4-8EF8-4A2C-BF2C-4312A54962F1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5E57201-B5D2-42B7-B76B-7305DC8AD5F1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2052638"/>
            <a:ext cx="4062412" cy="3957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2052638"/>
            <a:ext cx="4064000" cy="3957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98587C9-2B61-44CE-AEBA-DA9E7B198B8C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8397CBA-2A69-4B30-A0AE-B8CA4BBA5F3F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DA8762B-3388-4818-B049-820BE7ED71F7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EF128B1-608F-42CC-A2FC-35FA0EAD423A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502600-980B-4D59-B430-4BFA85F516D1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32D2642-EA4A-4515-91A0-1BB581D233C4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CCCB0F8-B6EF-4254-AEA6-25E97C0939F8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F3E299D-5EC9-4935-9840-9D85B1BFA2DD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00900" y="588963"/>
            <a:ext cx="2159000" cy="54213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588963"/>
            <a:ext cx="6327775" cy="54213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B731862-CDC8-4574-A22A-B769DEA086EA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588963"/>
            <a:ext cx="8639175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792163" y="6419850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82975" y="6419850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011988" y="6419850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5ED852F8-8C44-4CD9-95FC-BE1E7F366335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11C4754-B598-401E-99BB-1076E6E8E149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6112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1750" y="1768475"/>
            <a:ext cx="4456113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909F6CD-7DBE-442C-B985-1A9B018FAF9F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84BAADA-FB02-46B0-8A19-114C881B21A7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986C6C3-43F1-4505-A902-E4B9C7DFE96D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8A64F84-AAF2-43DA-8809-C84FA78856BC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A3E6DCE-EE2E-45C0-A12C-9044FD43AC68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D6A8C3A-520F-480F-AB3A-41C00FC36E82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4625" cy="1255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4625" cy="498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1562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IN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89288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I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1562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0C6A884E-944F-4CC4-BEAB-D05A674F81FB}" type="slidenum">
              <a:rPr lang="en-IN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588963"/>
            <a:ext cx="8639175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2052638"/>
            <a:ext cx="8278812" cy="3957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116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92163" y="6419850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endParaRPr lang="en-IN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82975" y="6419850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endParaRPr lang="en-IN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011988" y="6419850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fld id="{B203455E-979A-4D3D-BCE1-FB50A7B6C1E3}" type="slidenum">
              <a:rPr lang="en-IN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 i="1">
          <a:solidFill>
            <a:srgbClr val="996633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 i="1">
          <a:solidFill>
            <a:srgbClr val="996633"/>
          </a:solidFill>
          <a:latin typeface="Times New Roman" pitchFamily="16" charset="0"/>
          <a:cs typeface="Arial Unicode MS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 i="1">
          <a:solidFill>
            <a:srgbClr val="996633"/>
          </a:solidFill>
          <a:latin typeface="Times New Roman" pitchFamily="16" charset="0"/>
          <a:cs typeface="Arial Unicode MS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 i="1">
          <a:solidFill>
            <a:srgbClr val="996633"/>
          </a:solidFill>
          <a:latin typeface="Times New Roman" pitchFamily="16" charset="0"/>
          <a:cs typeface="Arial Unicode MS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 i="1">
          <a:solidFill>
            <a:srgbClr val="996633"/>
          </a:solidFill>
          <a:latin typeface="Times New Roman" pitchFamily="16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 i="1">
          <a:solidFill>
            <a:srgbClr val="996633"/>
          </a:solidFill>
          <a:latin typeface="Times New Roman" pitchFamily="16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 i="1">
          <a:solidFill>
            <a:srgbClr val="996633"/>
          </a:solidFill>
          <a:latin typeface="Times New Roman" pitchFamily="16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 i="1">
          <a:solidFill>
            <a:srgbClr val="996633"/>
          </a:solidFill>
          <a:latin typeface="Times New Roman" pitchFamily="16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 i="1">
          <a:solidFill>
            <a:srgbClr val="996633"/>
          </a:solidFill>
          <a:latin typeface="Times New Roman" pitchFamily="16" charset="0"/>
          <a:cs typeface="Arial Unicode MS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719138" algn="l"/>
                <a:tab pos="1443038" algn="l"/>
                <a:tab pos="2166938" algn="l"/>
                <a:tab pos="2890838" algn="l"/>
                <a:tab pos="3614738" algn="l"/>
                <a:tab pos="4343400" algn="l"/>
                <a:tab pos="5062538" algn="l"/>
                <a:tab pos="5786438" algn="l"/>
                <a:tab pos="6510338" algn="l"/>
                <a:tab pos="7234238" algn="l"/>
                <a:tab pos="7958138" algn="l"/>
                <a:tab pos="8686800" algn="l"/>
                <a:tab pos="8980488" algn="l"/>
                <a:tab pos="9429750" algn="l"/>
                <a:tab pos="9879013" algn="l"/>
                <a:tab pos="10328275" algn="l"/>
                <a:tab pos="10779125" algn="l"/>
                <a:tab pos="10779125" algn="l"/>
                <a:tab pos="10780713" algn="l"/>
              </a:tabLst>
            </a:pPr>
            <a:r>
              <a:rPr lang="en-IN" dirty="0" smtClean="0">
                <a:solidFill>
                  <a:srgbClr val="000000"/>
                </a:solidFill>
              </a:rPr>
              <a:t>Instrumentation</a:t>
            </a:r>
            <a:r>
              <a:rPr lang="en-IN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6156325"/>
          </a:xfrm>
          <a:ln/>
        </p:spPr>
        <p:txBody>
          <a:bodyPr tIns="28080"/>
          <a:lstStyle/>
          <a:p>
            <a:pPr marL="431800" indent="-319088" algn="ctr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b="1" dirty="0"/>
              <a:t>Classification of Instruments :</a:t>
            </a:r>
          </a:p>
          <a:p>
            <a:pPr marL="431800" indent="-31908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b="1" dirty="0"/>
              <a:t>1. Active / Passive Instruments</a:t>
            </a:r>
            <a:r>
              <a:rPr lang="en-IN" dirty="0"/>
              <a:t> </a:t>
            </a:r>
          </a:p>
          <a:p>
            <a:pPr marL="431800" indent="-31908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b="1" dirty="0"/>
              <a:t>Active </a:t>
            </a:r>
            <a:r>
              <a:rPr lang="en-IN" b="1" dirty="0" smtClean="0"/>
              <a:t>: Here , transducer itself is the source of power.</a:t>
            </a:r>
          </a:p>
          <a:p>
            <a:pPr marL="431800" indent="-31908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dirty="0" smtClean="0"/>
              <a:t> </a:t>
            </a:r>
            <a:r>
              <a:rPr lang="en-IN" dirty="0" err="1" smtClean="0"/>
              <a:t>Eg</a:t>
            </a:r>
            <a:r>
              <a:rPr lang="en-IN" dirty="0" smtClean="0"/>
              <a:t> </a:t>
            </a:r>
            <a:r>
              <a:rPr lang="en-IN" dirty="0"/>
              <a:t>: Displacement sensor ( Potentiometer ) , Liquid level indicator</a:t>
            </a:r>
            <a:r>
              <a:rPr lang="en-IN" dirty="0" smtClean="0"/>
              <a:t>. , Thermocouple.  </a:t>
            </a:r>
            <a:endParaRPr lang="en-IN" dirty="0"/>
          </a:p>
          <a:p>
            <a:pPr marL="431800" indent="-31908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b="1" dirty="0"/>
              <a:t>Passive </a:t>
            </a:r>
            <a:r>
              <a:rPr lang="en-IN" b="1" dirty="0" smtClean="0"/>
              <a:t>: It does itself generate any electrical power , </a:t>
            </a:r>
            <a:r>
              <a:rPr lang="en-IN" b="1" dirty="0" err="1" smtClean="0"/>
              <a:t>i.e</a:t>
            </a:r>
            <a:r>
              <a:rPr lang="en-IN" b="1" dirty="0" smtClean="0"/>
              <a:t> it requires </a:t>
            </a:r>
            <a:r>
              <a:rPr lang="en-IN" b="1" smtClean="0"/>
              <a:t>external source.</a:t>
            </a:r>
            <a:endParaRPr lang="en-IN" dirty="0"/>
          </a:p>
          <a:p>
            <a:pPr marL="431800" indent="-31908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dirty="0" err="1"/>
              <a:t>Eg</a:t>
            </a:r>
            <a:r>
              <a:rPr lang="en-IN" dirty="0"/>
              <a:t> : Pressure sensor , glass thermometer ,  Bourdon tubes .</a:t>
            </a:r>
          </a:p>
          <a:p>
            <a:pPr marL="431800" indent="-31908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sz="2800" dirty="0"/>
              <a:t>  </a:t>
            </a:r>
          </a:p>
          <a:p>
            <a:pPr marL="863600" lvl="1" indent="-319088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IN" dirty="0"/>
          </a:p>
          <a:p>
            <a:pPr marL="1295400" lvl="2" indent="-282575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IN" sz="2800" dirty="0"/>
          </a:p>
          <a:p>
            <a:pPr marL="863600" lvl="1" indent="-319088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dirty="0"/>
              <a:t> </a:t>
            </a:r>
          </a:p>
          <a:p>
            <a:pPr marL="431800" indent="-31908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IN" sz="2800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69387" cy="1260475"/>
          </a:xfrm>
          <a:ln/>
        </p:spPr>
        <p:txBody>
          <a:bodyPr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dirty="0" smtClean="0">
                <a:solidFill>
                  <a:srgbClr val="000000"/>
                </a:solidFill>
              </a:rPr>
              <a:t>Instrumentation</a:t>
            </a:r>
            <a:endParaRPr lang="en-IN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69387" cy="4987925"/>
          </a:xfrm>
          <a:ln/>
        </p:spPr>
        <p:txBody>
          <a:bodyPr tIns="28080"/>
          <a:lstStyle/>
          <a:p>
            <a:pPr indent="-33813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sz="2800" b="1"/>
              <a:t>  Static Error</a:t>
            </a:r>
          </a:p>
          <a:p>
            <a:pPr indent="-3381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/>
              <a:t>   It is the difference between the true value of a time invariant measurable quantity and the value indicated by the instrument.</a:t>
            </a:r>
          </a:p>
          <a:p>
            <a:pPr indent="-3381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/>
              <a:t>   It is the deviation from the true value of the measured variable.</a:t>
            </a:r>
          </a:p>
          <a:p>
            <a:pPr indent="-3381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/>
              <a:t>   For static error in units : True value + static error = Instrument reading or True value = Instrument reading – Static error </a:t>
            </a:r>
          </a:p>
          <a:p>
            <a:pPr indent="-33813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IN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69387" cy="1260475"/>
          </a:xfrm>
          <a:ln/>
        </p:spPr>
        <p:txBody>
          <a:bodyPr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dirty="0" smtClean="0">
                <a:solidFill>
                  <a:srgbClr val="000000"/>
                </a:solidFill>
              </a:rPr>
              <a:t>Instrumentation</a:t>
            </a: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69387" cy="4987925"/>
          </a:xfrm>
          <a:ln/>
        </p:spPr>
        <p:txBody>
          <a:bodyPr tIns="28080"/>
          <a:lstStyle/>
          <a:p>
            <a:pPr indent="-33813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sz="2800" b="1"/>
              <a:t>  Repeatability</a:t>
            </a:r>
          </a:p>
          <a:p>
            <a:pPr indent="-3381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/>
              <a:t>   The repeatability of an instrument is the degree of closeness with which a measured quantity may be repeatedly measured.</a:t>
            </a:r>
          </a:p>
          <a:p>
            <a:pPr indent="-3381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/>
              <a:t>   Mathematically , it is defined as the measured data known as the standard deviation </a:t>
            </a:r>
            <a:r>
              <a:rPr lang="en-IN">
                <a:cs typeface="Times New Roman" pitchFamily="16" charset="0"/>
              </a:rPr>
              <a:t>σ </a:t>
            </a:r>
          </a:p>
          <a:p>
            <a:pPr indent="-33813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>
                <a:cs typeface="Times New Roman" pitchFamily="16" charset="0"/>
              </a:rPr>
              <a:t> </a:t>
            </a:r>
            <a:r>
              <a:rPr lang="en-IN" sz="2800" b="1">
                <a:cs typeface="Times New Roman" pitchFamily="16" charset="0"/>
              </a:rPr>
              <a:t>  Static Sensitivity</a:t>
            </a:r>
          </a:p>
          <a:p>
            <a:pPr indent="-3381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>
                <a:cs typeface="Times New Roman" pitchFamily="16" charset="0"/>
              </a:rPr>
              <a:t>    The slope of a static calibration curve , evaluated at the input , yields the static sensitivity. i.e if calibration curve is linear , then the sensitivity can be defined as slope of the curve.</a:t>
            </a:r>
          </a:p>
          <a:p>
            <a:pPr indent="-3381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>
                <a:cs typeface="Times New Roman" pitchFamily="16" charset="0"/>
              </a:rPr>
              <a:t>   Sensitivity is ratio of change in output of instrument to the change in input.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69387" cy="1260475"/>
          </a:xfrm>
          <a:ln/>
        </p:spPr>
        <p:txBody>
          <a:bodyPr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dirty="0" smtClean="0">
                <a:solidFill>
                  <a:srgbClr val="000000"/>
                </a:solidFill>
              </a:rPr>
              <a:t>Instrumentation</a:t>
            </a:r>
            <a:endParaRPr lang="en-IN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69387" cy="4987925"/>
          </a:xfrm>
          <a:ln/>
        </p:spPr>
        <p:txBody>
          <a:bodyPr tIns="28080"/>
          <a:lstStyle/>
          <a:p>
            <a:pPr indent="-338138">
              <a:lnSpc>
                <a:spcPct val="100000"/>
              </a:lnSpc>
              <a:spcAft>
                <a:spcPts val="1413"/>
              </a:spcAft>
              <a:buClrTx/>
              <a:buSzPct val="45000"/>
              <a:buFontTx/>
              <a:buNone/>
              <a:tabLst>
                <a:tab pos="34290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6500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</a:pPr>
            <a:r>
              <a:rPr lang="en-IN" dirty="0"/>
              <a:t> </a:t>
            </a:r>
            <a:r>
              <a:rPr lang="en-IN" sz="2800" b="1" dirty="0"/>
              <a:t>	</a:t>
            </a:r>
            <a:endParaRPr lang="en-IN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69387" cy="1260475"/>
          </a:xfrm>
          <a:ln/>
        </p:spPr>
        <p:txBody>
          <a:bodyPr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dirty="0" smtClean="0">
                <a:solidFill>
                  <a:srgbClr val="000000"/>
                </a:solidFill>
              </a:rPr>
              <a:t>Instrumentation</a:t>
            </a:r>
            <a:endParaRPr lang="en-IN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69387" cy="4987925"/>
          </a:xfrm>
          <a:ln/>
        </p:spPr>
        <p:txBody>
          <a:bodyPr tIns="28080"/>
          <a:lstStyle/>
          <a:p>
            <a:pPr indent="-33813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sz="2800" b="1"/>
              <a:t>  Dead Zone</a:t>
            </a:r>
          </a:p>
          <a:p>
            <a:pPr indent="-3381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/>
              <a:t>   Dead zone is the largest value of the measured variable for which the instrument does not respond .</a:t>
            </a:r>
          </a:p>
          <a:p>
            <a:pPr indent="-3381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/>
              <a:t>   Dead zone usually occurs with friction in a mechanical measuring system.</a:t>
            </a:r>
          </a:p>
          <a:p>
            <a:pPr indent="-33813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/>
              <a:t>   </a:t>
            </a:r>
            <a:r>
              <a:rPr lang="en-IN" sz="2800" b="1"/>
              <a:t>Hysteresis </a:t>
            </a:r>
          </a:p>
          <a:p>
            <a:pPr indent="-3381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/>
              <a:t>   Hysteresis error refers to difference between upscale sequence of calibration and down scale sequence of calibration  or </a:t>
            </a:r>
          </a:p>
          <a:p>
            <a:pPr indent="-3381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/>
              <a:t>   The output at the particular input while increasing and decreasing varies because of friction or hysteresis damping.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69387" cy="1260475"/>
          </a:xfrm>
          <a:ln/>
        </p:spPr>
        <p:txBody>
          <a:bodyPr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dirty="0" smtClean="0">
                <a:solidFill>
                  <a:srgbClr val="000000"/>
                </a:solidFill>
              </a:rPr>
              <a:t>Instrumentation</a:t>
            </a:r>
            <a:endParaRPr lang="en-IN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69387" cy="4987925"/>
          </a:xfrm>
          <a:ln/>
        </p:spPr>
        <p:txBody>
          <a:bodyPr tIns="28080"/>
          <a:lstStyle/>
          <a:p>
            <a:pPr indent="-338138">
              <a:lnSpc>
                <a:spcPct val="100000"/>
              </a:lnSpc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/>
              <a:t> </a:t>
            </a:r>
            <a:r>
              <a:rPr lang="en-IN" sz="2800" b="1"/>
              <a:t> Resolution </a:t>
            </a:r>
          </a:p>
          <a:p>
            <a:pPr indent="-3381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/>
              <a:t>   The measurement resolution of an instrument defines the smallest change in measured quantity that causes a detectable change in its output .</a:t>
            </a:r>
          </a:p>
          <a:p>
            <a:pPr indent="-3381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/>
              <a:t>   It is smallest increment in the input value that can be detected by the instrument.</a:t>
            </a:r>
          </a:p>
          <a:p>
            <a:pPr indent="-3381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/>
              <a:t>   For example , in a temperature transducer if 0.2</a:t>
            </a:r>
            <a:r>
              <a:rPr lang="en-IN">
                <a:cs typeface="Times New Roman" pitchFamily="16" charset="0"/>
              </a:rPr>
              <a:t>º C is smallest temperature change that is observed , then the measurement resolution is 0.2º C.</a:t>
            </a:r>
            <a:r>
              <a:rPr lang="en-IN"/>
              <a:t>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69387" cy="1260475"/>
          </a:xfrm>
          <a:ln/>
        </p:spPr>
        <p:txBody>
          <a:bodyPr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dirty="0" smtClean="0">
                <a:solidFill>
                  <a:srgbClr val="000000"/>
                </a:solidFill>
              </a:rPr>
              <a:t>Instrumentation</a:t>
            </a:r>
            <a:endParaRPr lang="en-IN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69387" cy="4987925"/>
          </a:xfrm>
          <a:ln/>
        </p:spPr>
        <p:txBody>
          <a:bodyPr tIns="28080"/>
          <a:lstStyle/>
          <a:p>
            <a:pPr indent="-338138">
              <a:lnSpc>
                <a:spcPct val="100000"/>
              </a:lnSpc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/>
              <a:t>  </a:t>
            </a:r>
            <a:r>
              <a:rPr lang="en-IN" sz="2800" b="1"/>
              <a:t>Bias</a:t>
            </a:r>
          </a:p>
          <a:p>
            <a:pPr indent="-3381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/>
              <a:t>   It means a constant error exists over the full range of measurement of an instrument.</a:t>
            </a:r>
          </a:p>
          <a:p>
            <a:pPr indent="-3381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/>
              <a:t>   The error can be easily removed by calibration . </a:t>
            </a:r>
          </a:p>
          <a:p>
            <a:pPr indent="-3381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/>
              <a:t>    For eg , a voltmeter shows a reading of 1 Volts with no input to its terminals </a:t>
            </a:r>
          </a:p>
          <a:p>
            <a:pPr indent="-3381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/>
              <a:t>    If now a known voltage of 30 V is applied to the voltmeter , the reading would be 31 V.</a:t>
            </a:r>
          </a:p>
          <a:p>
            <a:pPr indent="-3381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/>
              <a:t>   This constant bias of 1 V can be removed by calibration or by mechanical / electronic adjustment in the voltmeter itself 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69387" cy="1260475"/>
          </a:xfrm>
          <a:ln/>
        </p:spPr>
        <p:txBody>
          <a:bodyPr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dirty="0">
                <a:solidFill>
                  <a:srgbClr val="000000"/>
                </a:solidFill>
              </a:rPr>
              <a:t>Instrumentation</a:t>
            </a: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69387" cy="5475288"/>
          </a:xfrm>
          <a:ln/>
        </p:spPr>
        <p:txBody>
          <a:bodyPr tIns="28080"/>
          <a:lstStyle/>
          <a:p>
            <a:pPr indent="-33813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sz="2800" b="1"/>
              <a:t>  </a:t>
            </a:r>
            <a:r>
              <a:rPr lang="en-IN" b="1"/>
              <a:t>Drift</a:t>
            </a:r>
            <a:r>
              <a:rPr lang="en-IN"/>
              <a:t> </a:t>
            </a:r>
          </a:p>
          <a:p>
            <a:pPr indent="-3381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b="1"/>
              <a:t>   </a:t>
            </a:r>
            <a:r>
              <a:rPr lang="en-IN"/>
              <a:t>The calibration of an instrument  is usually performed under some controlled conditions of temperature , pressure , etc .</a:t>
            </a:r>
          </a:p>
          <a:p>
            <a:pPr indent="-3381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/>
              <a:t>   As the variations occur in the ambient temperature etc , static characteristics change namely zero drift and sensitivity drift .</a:t>
            </a:r>
          </a:p>
          <a:p>
            <a:pPr indent="-33813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/>
              <a:t>  </a:t>
            </a:r>
            <a:r>
              <a:rPr lang="en-IN" b="1"/>
              <a:t> Zero Drift </a:t>
            </a:r>
            <a:r>
              <a:rPr lang="en-IN"/>
              <a:t> </a:t>
            </a:r>
          </a:p>
          <a:p>
            <a:pPr indent="-3381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/>
              <a:t>   It is the deviation of the output from its zero value , when the variable to be measured is constant .</a:t>
            </a:r>
          </a:p>
          <a:p>
            <a:pPr indent="-3381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/>
              <a:t>   The effect of zero drift is to impose bias on the instrument .</a:t>
            </a:r>
          </a:p>
          <a:p>
            <a:pPr indent="-33813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/>
              <a:t>   </a:t>
            </a:r>
            <a:r>
              <a:rPr lang="en-IN" b="1"/>
              <a:t>Sensitivity Drift</a:t>
            </a:r>
          </a:p>
          <a:p>
            <a:pPr indent="-3381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b="1"/>
              <a:t>  </a:t>
            </a:r>
            <a:r>
              <a:rPr lang="en-IN"/>
              <a:t> It defines the amount by which an instrument sensitivity measurement varies as ambient conditions change .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69387" cy="1260475"/>
          </a:xfrm>
          <a:ln/>
        </p:spPr>
        <p:txBody>
          <a:bodyPr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dirty="0">
                <a:solidFill>
                  <a:srgbClr val="000000"/>
                </a:solidFill>
              </a:rPr>
              <a:t>Instrumentation</a:t>
            </a:r>
            <a:endParaRPr lang="en-IN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indent="-338138">
              <a:lnSpc>
                <a:spcPct val="100000"/>
              </a:lnSpc>
              <a:spcAft>
                <a:spcPts val="1413"/>
              </a:spcAft>
              <a:buClrTx/>
              <a:buSzPct val="45000"/>
              <a:buFontTx/>
              <a:buNone/>
              <a:tabLst>
                <a:tab pos="34290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6500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</a:pPr>
            <a:r>
              <a:rPr lang="en-IN" sz="2800" b="1" dirty="0"/>
              <a:t>Calibration </a:t>
            </a:r>
          </a:p>
          <a:p>
            <a:pPr indent="-3381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34290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6500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</a:pPr>
            <a:r>
              <a:rPr lang="en-IN" dirty="0"/>
              <a:t>   It is a procedure that involves a comparison of particular instrument with either  (1) a primary standard  (2) a secondary standard with a higher accuracy than the instrument to be calibrated  (3)  a know output source .</a:t>
            </a:r>
          </a:p>
          <a:p>
            <a:pPr indent="-3381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34290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6500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</a:pPr>
            <a:r>
              <a:rPr lang="en-IN" dirty="0"/>
              <a:t>   For example (1) A flow meter can be calibrated with a standard </a:t>
            </a:r>
            <a:r>
              <a:rPr lang="en-IN" dirty="0" err="1"/>
              <a:t>flowmeter</a:t>
            </a:r>
            <a:r>
              <a:rPr lang="en-IN" dirty="0"/>
              <a:t> available in standard laboratory.</a:t>
            </a:r>
          </a:p>
          <a:p>
            <a:pPr indent="-3381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34290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6500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</a:pPr>
            <a:r>
              <a:rPr lang="en-IN" dirty="0"/>
              <a:t>   (2) It can be calibrated with another </a:t>
            </a:r>
            <a:r>
              <a:rPr lang="en-IN" dirty="0" err="1"/>
              <a:t>flowmeter</a:t>
            </a:r>
            <a:r>
              <a:rPr lang="en-IN" dirty="0"/>
              <a:t> of know accuracy.</a:t>
            </a:r>
          </a:p>
          <a:p>
            <a:pPr indent="-3381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34290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6500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</a:pPr>
            <a:r>
              <a:rPr lang="en-IN" dirty="0"/>
              <a:t>   (3) It can be directly calibrated with a primary measurement such as weighting a certain amount of water in a tank and recording time required for this quantity to flow through the meter.</a:t>
            </a:r>
            <a:endParaRPr lang="en-IN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dirty="0" smtClean="0">
                <a:solidFill>
                  <a:srgbClr val="000000"/>
                </a:solidFill>
              </a:rPr>
              <a:t>Instrumentation</a:t>
            </a:r>
            <a:endParaRPr lang="en-IN" dirty="0">
              <a:solidFill>
                <a:srgbClr val="000000"/>
              </a:solidFill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5254625"/>
          </a:xfrm>
          <a:ln/>
        </p:spPr>
        <p:txBody>
          <a:bodyPr tIns="24840"/>
          <a:lstStyle/>
          <a:p>
            <a:pPr marL="431800" indent="-31908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sz="2800" b="1"/>
              <a:t>2. Null / Deflection type :</a:t>
            </a:r>
            <a:r>
              <a:rPr lang="en-IN" sz="2800"/>
              <a:t> </a:t>
            </a:r>
          </a:p>
          <a:p>
            <a:pPr marL="431800" indent="-31908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b="1"/>
              <a:t>   Null type </a:t>
            </a:r>
            <a:r>
              <a:rPr lang="en-IN"/>
              <a:t>: Here , a null / zero indication will lead to the determination of the magnitude of measured quantity .</a:t>
            </a:r>
          </a:p>
          <a:p>
            <a:pPr marL="431800" indent="-31908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/>
              <a:t>   They have high accuracy and sensitivity. </a:t>
            </a:r>
          </a:p>
          <a:p>
            <a:pPr marL="431800" indent="-31908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/>
              <a:t>   eg : dc potentiometer , Wheat stone's bridge. </a:t>
            </a:r>
          </a:p>
          <a:p>
            <a:pPr marL="431800" indent="-31908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b="1"/>
              <a:t>    Deflection type </a:t>
            </a:r>
            <a:r>
              <a:rPr lang="en-IN"/>
              <a:t>: Here , deflection of the instrument forms basis of      measurement.</a:t>
            </a:r>
          </a:p>
          <a:p>
            <a:pPr marL="431800" indent="-31908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/>
              <a:t>   They are more suitable for measurements under dynamic conditions </a:t>
            </a:r>
          </a:p>
          <a:p>
            <a:pPr marL="431800" indent="-31908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/>
              <a:t>   eg : PMMC ammeter , </a:t>
            </a:r>
            <a:r>
              <a:rPr lang="en-IN">
                <a:cs typeface="Times New Roman" pitchFamily="16" charset="0"/>
              </a:rPr>
              <a:t>Wheat stone's bridge. </a:t>
            </a:r>
          </a:p>
          <a:p>
            <a:pPr marL="431800" indent="-31908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IN"/>
          </a:p>
          <a:p>
            <a:pPr marL="431800" indent="-31908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IN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dirty="0" smtClean="0">
                <a:solidFill>
                  <a:srgbClr val="000000"/>
                </a:solidFill>
              </a:rPr>
              <a:t>Instrumentation</a:t>
            </a:r>
            <a:endParaRPr lang="en-IN" dirty="0">
              <a:solidFill>
                <a:srgbClr val="000000"/>
              </a:solidFill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  <a:ln/>
        </p:spPr>
        <p:txBody>
          <a:bodyPr tIns="24840"/>
          <a:lstStyle/>
          <a:p>
            <a:pPr marL="431800" indent="-31908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sz="2800" b="1"/>
              <a:t>3. Monitoring / Transmitting Instruments :</a:t>
            </a:r>
            <a:r>
              <a:rPr lang="en-IN" sz="2800"/>
              <a:t> </a:t>
            </a:r>
          </a:p>
          <a:p>
            <a:pPr marL="431800" indent="-31908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b="1"/>
              <a:t>Monitoring type : </a:t>
            </a:r>
          </a:p>
          <a:p>
            <a:pPr marL="431800" indent="-31908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/>
              <a:t>eg : Flowmeter , LVDT , strain gauges.</a:t>
            </a:r>
          </a:p>
          <a:p>
            <a:pPr marL="431800" indent="-31908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b="1"/>
              <a:t>Transmitting type : </a:t>
            </a:r>
          </a:p>
          <a:p>
            <a:pPr marL="431800" indent="-31908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/>
              <a:t>eg : RTD , Thermocouple.</a:t>
            </a:r>
          </a:p>
          <a:p>
            <a:pPr marL="431800" indent="-31908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/>
              <a:t>Some Instruments can be both Monitoring and Transmitting type.</a:t>
            </a:r>
          </a:p>
          <a:p>
            <a:pPr marL="431800" indent="-31908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sz="2800" b="1"/>
              <a:t>4. Analog / Digital Instruments :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dirty="0" smtClean="0">
                <a:solidFill>
                  <a:srgbClr val="000000"/>
                </a:solidFill>
              </a:rPr>
              <a:t>Instrumentation </a:t>
            </a:r>
            <a:endParaRPr lang="en-IN" dirty="0">
              <a:solidFill>
                <a:srgbClr val="000000"/>
              </a:solidFill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5811838"/>
          </a:xfrm>
          <a:ln/>
        </p:spPr>
        <p:txBody>
          <a:bodyPr tIns="24840"/>
          <a:lstStyle/>
          <a:p>
            <a:pPr marL="431800" indent="-31908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sz="2800" b="1"/>
              <a:t>Example of a typical Process Instrumentation system :</a:t>
            </a:r>
            <a:r>
              <a:rPr lang="en-IN" b="1"/>
              <a:t> </a:t>
            </a:r>
          </a:p>
          <a:p>
            <a:pPr marL="431800" indent="-31908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b="1"/>
              <a:t>    Ultimate goal</a:t>
            </a:r>
            <a:r>
              <a:rPr lang="en-IN"/>
              <a:t> : Rate of flow of liquid  suppose L liters / min must be </a:t>
            </a:r>
            <a:r>
              <a:rPr lang="en-IN" b="1"/>
              <a:t>maintained constant </a:t>
            </a:r>
          </a:p>
          <a:p>
            <a:pPr marL="431800" indent="-31908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b="1"/>
              <a:t>    D/P Transmitter </a:t>
            </a:r>
            <a:r>
              <a:rPr lang="en-IN"/>
              <a:t>: According to flow of liquid , it gives pneumatic signal i.e 3 – 15 PSI ( pounds per square inch ) .</a:t>
            </a:r>
          </a:p>
          <a:p>
            <a:pPr marL="431800" indent="-31908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/>
              <a:t>    If flow increases , error signal decreases and controller takes action by slowly closing the valve , thereby reducing the flow rate until it reaches the set point as required.</a:t>
            </a:r>
          </a:p>
          <a:p>
            <a:pPr marL="431800" indent="-31908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/>
              <a:t>    Similar action takes place when flow rate decreases .  </a:t>
            </a:r>
          </a:p>
          <a:p>
            <a:pPr marL="431800" indent="-31908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IN"/>
          </a:p>
          <a:p>
            <a:pPr marL="431800" indent="-31908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IN"/>
          </a:p>
          <a:p>
            <a:pPr marL="431800" indent="-31908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IN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dirty="0" smtClean="0">
                <a:solidFill>
                  <a:srgbClr val="000000"/>
                </a:solidFill>
              </a:rPr>
              <a:t>Instrumentation </a:t>
            </a:r>
            <a:endParaRPr lang="en-IN" dirty="0">
              <a:solidFill>
                <a:srgbClr val="000000"/>
              </a:solidFill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  <a:ln/>
        </p:spPr>
        <p:txBody>
          <a:bodyPr tIns="24840"/>
          <a:lstStyle/>
          <a:p>
            <a:pPr marL="431800" indent="-31908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sz="2800" b="1"/>
              <a:t>Basic Characteristics of instruments / Performance </a:t>
            </a:r>
            <a:r>
              <a:rPr lang="en-IN" sz="2800" b="1">
                <a:cs typeface="Arial" charset="0"/>
              </a:rPr>
              <a:t>Characteristics of measuring Systems :</a:t>
            </a:r>
            <a:r>
              <a:rPr lang="en-IN" sz="2800">
                <a:cs typeface="Arial" charset="0"/>
              </a:rPr>
              <a:t> </a:t>
            </a:r>
          </a:p>
          <a:p>
            <a:pPr marL="431800" indent="-31908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>
                <a:cs typeface="Arial" charset="0"/>
              </a:rPr>
              <a:t>    Knowledge of basic characteristics of instruments is important for selecting the most suitable instrument for specific measuring purposes.</a:t>
            </a:r>
          </a:p>
          <a:p>
            <a:pPr marL="431800" indent="-31908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>
                <a:cs typeface="Arial" charset="0"/>
              </a:rPr>
              <a:t>    It can be divided into two categories : </a:t>
            </a:r>
          </a:p>
          <a:p>
            <a:pPr marL="431800" indent="-319088">
              <a:spcAft>
                <a:spcPts val="1413"/>
              </a:spcAft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>
                <a:cs typeface="Arial" charset="0"/>
              </a:rPr>
              <a:t>    </a:t>
            </a:r>
            <a:r>
              <a:rPr lang="en-IN" b="1">
                <a:cs typeface="Arial" charset="0"/>
              </a:rPr>
              <a:t> 1. Static Characteristics</a:t>
            </a:r>
          </a:p>
          <a:p>
            <a:pPr marL="431800" indent="-319088">
              <a:spcAft>
                <a:spcPts val="1413"/>
              </a:spcAft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>
                <a:cs typeface="Arial" charset="0"/>
              </a:rPr>
              <a:t>   </a:t>
            </a:r>
            <a:r>
              <a:rPr lang="en-IN" b="1">
                <a:cs typeface="Arial" charset="0"/>
              </a:rPr>
              <a:t>  2. Dynamic Characteristics</a:t>
            </a:r>
            <a:r>
              <a:rPr lang="en-IN">
                <a:cs typeface="Arial" charset="0"/>
              </a:rPr>
              <a:t>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dirty="0" smtClean="0">
                <a:solidFill>
                  <a:srgbClr val="000000"/>
                </a:solidFill>
              </a:rPr>
              <a:t>Instrumentation </a:t>
            </a:r>
            <a:endParaRPr lang="en-IN" dirty="0">
              <a:solidFill>
                <a:srgbClr val="000000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5830888"/>
          </a:xfrm>
          <a:ln/>
        </p:spPr>
        <p:txBody>
          <a:bodyPr tIns="24840"/>
          <a:lstStyle/>
          <a:p>
            <a:pPr marL="431800" indent="-31908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sz="2800" b="1"/>
              <a:t>Static </a:t>
            </a:r>
            <a:r>
              <a:rPr lang="en-IN" sz="2800" b="1">
                <a:cs typeface="Times New Roman" pitchFamily="16" charset="0"/>
              </a:rPr>
              <a:t>Characteristics :</a:t>
            </a:r>
          </a:p>
          <a:p>
            <a:pPr marL="431800" indent="-31908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>
                <a:cs typeface="Times New Roman" pitchFamily="16" charset="0"/>
              </a:rPr>
              <a:t>Static Characteristics of an instrument are concerned only with </a:t>
            </a:r>
            <a:r>
              <a:rPr lang="en-IN" b="1">
                <a:cs typeface="Times New Roman" pitchFamily="16" charset="0"/>
              </a:rPr>
              <a:t>steady state readings</a:t>
            </a:r>
            <a:r>
              <a:rPr lang="en-IN">
                <a:cs typeface="Times New Roman" pitchFamily="16" charset="0"/>
              </a:rPr>
              <a:t>.</a:t>
            </a:r>
          </a:p>
          <a:p>
            <a:pPr marL="431800" indent="-31908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sz="2800" b="1">
                <a:cs typeface="Times New Roman" pitchFamily="16" charset="0"/>
              </a:rPr>
              <a:t>Span </a:t>
            </a:r>
          </a:p>
          <a:p>
            <a:pPr marL="431800" indent="-31908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>
                <a:cs typeface="Times New Roman" pitchFamily="16" charset="0"/>
              </a:rPr>
              <a:t>If in a measuring instrument the highest point of calibration is x2 units and the lowest point of calibration is x1 units. </a:t>
            </a:r>
          </a:p>
          <a:p>
            <a:pPr marL="431800" indent="-31908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>
                <a:cs typeface="Times New Roman" pitchFamily="16" charset="0"/>
              </a:rPr>
              <a:t>Then the instrument range is x2 units.</a:t>
            </a:r>
          </a:p>
          <a:p>
            <a:pPr marL="431800" indent="-31908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>
                <a:cs typeface="Times New Roman" pitchFamily="16" charset="0"/>
              </a:rPr>
              <a:t>The instrument span is given by : </a:t>
            </a:r>
          </a:p>
          <a:p>
            <a:pPr marL="431800" indent="-31908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>
                <a:cs typeface="Times New Roman" pitchFamily="16" charset="0"/>
              </a:rPr>
              <a:t>Span = ( x2 – x1 ) units </a:t>
            </a:r>
          </a:p>
          <a:p>
            <a:pPr marL="431800" indent="-31908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IN">
              <a:cs typeface="Times New Roman" pitchFamily="16" charset="0"/>
            </a:endParaRPr>
          </a:p>
          <a:p>
            <a:pPr marL="431800" indent="-319088">
              <a:spcAft>
                <a:spcPts val="1413"/>
              </a:spcAft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>
                <a:cs typeface="Times New Roman" pitchFamily="16" charset="0"/>
              </a:rPr>
              <a:t>      </a:t>
            </a:r>
          </a:p>
          <a:p>
            <a:pPr marL="431800" indent="-31908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IN">
              <a:cs typeface="Times New Roman" pitchFamily="16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dirty="0" smtClean="0">
                <a:solidFill>
                  <a:srgbClr val="000000"/>
                </a:solidFill>
              </a:rPr>
              <a:t>Instrumentation </a:t>
            </a:r>
            <a:endParaRPr lang="en-IN" dirty="0">
              <a:solidFill>
                <a:srgbClr val="000000"/>
              </a:solidFill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  <a:ln/>
        </p:spPr>
        <p:txBody>
          <a:bodyPr tIns="24840"/>
          <a:lstStyle/>
          <a:p>
            <a:pPr marL="431800" indent="-31908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sz="2800" b="1"/>
              <a:t>Accuracy</a:t>
            </a:r>
          </a:p>
          <a:p>
            <a:pPr marL="431800" indent="-31908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>
                <a:cs typeface="Times New Roman" pitchFamily="16" charset="0"/>
              </a:rPr>
              <a:t>Accuracy is usually expressed as ' accurate to within x % '.</a:t>
            </a:r>
          </a:p>
          <a:p>
            <a:pPr marL="431800" indent="-31908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>
                <a:cs typeface="Times New Roman" pitchFamily="16" charset="0"/>
              </a:rPr>
              <a:t>It means ' accurate to within  ±  x % of instrument span / reading '.</a:t>
            </a:r>
          </a:p>
          <a:p>
            <a:pPr marL="431800" indent="-31908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>
                <a:cs typeface="Times New Roman" pitchFamily="16" charset="0"/>
              </a:rPr>
              <a:t>When a temperature sensor with an error of ±  1 % indicates 100º  C , the true temperature is somewhere between 99 and 100º C . </a:t>
            </a:r>
          </a:p>
          <a:p>
            <a:pPr marL="431800" indent="-31908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>
                <a:cs typeface="Times New Roman" pitchFamily="16" charset="0"/>
              </a:rPr>
              <a:t>Thus the measured accuracy of ± 1 % defines how close the measurement is to actual measured quantity .</a:t>
            </a:r>
          </a:p>
          <a:p>
            <a:pPr marL="431800" indent="-31908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IN">
              <a:cs typeface="Times New Roman" pitchFamily="16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dirty="0" smtClean="0">
                <a:solidFill>
                  <a:srgbClr val="000000"/>
                </a:solidFill>
              </a:rPr>
              <a:t>Instrumentation </a:t>
            </a:r>
            <a:endParaRPr lang="en-IN" dirty="0">
              <a:solidFill>
                <a:srgbClr val="000000"/>
              </a:solidFill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  <a:ln/>
        </p:spPr>
        <p:txBody>
          <a:bodyPr tIns="24840"/>
          <a:lstStyle/>
          <a:p>
            <a:pPr marL="431800" indent="-31908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sz="2800" b="1"/>
              <a:t>Precision </a:t>
            </a:r>
          </a:p>
          <a:p>
            <a:pPr marL="431800" indent="-31908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/>
              <a:t>Precision is a measure of the degree to which successive measurements differ from each other.</a:t>
            </a:r>
          </a:p>
          <a:p>
            <a:pPr marL="431800" indent="-31908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sz="2800" b="1"/>
              <a:t>Linearity</a:t>
            </a:r>
          </a:p>
          <a:p>
            <a:pPr marL="431800" indent="-31908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/>
              <a:t>  If the calibration curve of an instrument is not a straight line then it is not a linear instrument however it may be very accurate.</a:t>
            </a:r>
          </a:p>
          <a:p>
            <a:pPr marL="431800" indent="-31908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/>
              <a:t>It is normally desirable that the output reading of an instrument is linearly proportional to the quantity being measured.</a:t>
            </a:r>
          </a:p>
          <a:p>
            <a:pPr marL="431800" indent="-31908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/>
              <a:t>Non-linearity if defined as maximum deviation of any of the output readings marked with a crossed from this straight line and it is expressed as a % of full scale reading.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263650"/>
          </a:xfrm>
          <a:ln/>
        </p:spPr>
        <p:txBody>
          <a:bodyPr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9563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</a:pPr>
            <a:r>
              <a:rPr lang="en-IN" dirty="0" smtClean="0">
                <a:solidFill>
                  <a:srgbClr val="000000"/>
                </a:solidFill>
              </a:rPr>
              <a:t>Instrumentation</a:t>
            </a:r>
            <a:r>
              <a:rPr lang="en-IN" dirty="0" smtClean="0"/>
              <a:t> </a:t>
            </a:r>
            <a:r>
              <a:rPr lang="en-IN" dirty="0"/>
              <a:t>	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5018088"/>
          </a:xfrm>
          <a:ln/>
        </p:spPr>
        <p:txBody>
          <a:bodyPr tIns="28080"/>
          <a:lstStyle/>
          <a:p>
            <a:pPr indent="-338138">
              <a:spcAft>
                <a:spcPts val="1413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sz="2800" b="1"/>
              <a:t>  Tolerance</a:t>
            </a:r>
          </a:p>
          <a:p>
            <a:pPr indent="-3381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/>
              <a:t>   It is a term that is closely related to accuracy and defines the maximum error which is to be expected on same value.</a:t>
            </a:r>
          </a:p>
          <a:p>
            <a:pPr indent="-3381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/>
              <a:t>   It is not exactly a static characteristics, however some instruments quote as a tolerance figure.</a:t>
            </a:r>
          </a:p>
          <a:p>
            <a:pPr indent="-3381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/>
              <a:t>   It describes the maximum deviation of a manufactured component from some specified value.</a:t>
            </a:r>
          </a:p>
          <a:p>
            <a:pPr indent="-33813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/>
              <a:t>   For example , a resistor having a nominal value of 100 </a:t>
            </a:r>
            <a:r>
              <a:rPr lang="en-IN">
                <a:cs typeface="Times New Roman" pitchFamily="16" charset="0"/>
              </a:rPr>
              <a:t>Ω and tolerance 5 % might have an actual value anywhere between 95 and 105 Ω.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Arial Unicode MS"/>
      </a:majorFont>
      <a:minorFont>
        <a:latin typeface="Times New Roman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34459</TotalTime>
  <Words>1312</Words>
  <Application>Microsoft Office PowerPoint</Application>
  <PresentationFormat>Custom</PresentationFormat>
  <Paragraphs>134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Office Theme</vt:lpstr>
      <vt:lpstr>Instrumentation </vt:lpstr>
      <vt:lpstr>Instrumentation</vt:lpstr>
      <vt:lpstr>Instrumentation</vt:lpstr>
      <vt:lpstr>Instrumentation </vt:lpstr>
      <vt:lpstr>Instrumentation </vt:lpstr>
      <vt:lpstr>Instrumentation </vt:lpstr>
      <vt:lpstr>Instrumentation </vt:lpstr>
      <vt:lpstr>Instrumentation </vt:lpstr>
      <vt:lpstr>Instrumentation  </vt:lpstr>
      <vt:lpstr>Instrumentation</vt:lpstr>
      <vt:lpstr>Instrumentation </vt:lpstr>
      <vt:lpstr>Instrumentation</vt:lpstr>
      <vt:lpstr>Instrumentation</vt:lpstr>
      <vt:lpstr>Instrumentation</vt:lpstr>
      <vt:lpstr>Instrumentation</vt:lpstr>
      <vt:lpstr>Instrumentation </vt:lpstr>
      <vt:lpstr>Instrumentation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Instrumentation</dc:title>
  <dc:creator>Inderjit Singh Dhanjal</dc:creator>
  <cp:lastModifiedBy>admin</cp:lastModifiedBy>
  <cp:revision>6</cp:revision>
  <cp:lastPrinted>1601-01-01T00:00:00Z</cp:lastPrinted>
  <dcterms:created xsi:type="dcterms:W3CDTF">2012-01-22T16:39:59Z</dcterms:created>
  <dcterms:modified xsi:type="dcterms:W3CDTF">2015-02-24T02:56:51Z</dcterms:modified>
</cp:coreProperties>
</file>