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2" r:id="rId8"/>
    <p:sldId id="264" r:id="rId9"/>
    <p:sldId id="266" r:id="rId10"/>
    <p:sldId id="263" r:id="rId11"/>
    <p:sldId id="267" r:id="rId12"/>
    <p:sldId id="268" r:id="rId13"/>
    <p:sldId id="269" r:id="rId14"/>
    <p:sldId id="270" r:id="rId15"/>
    <p:sldId id="271"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Types of Measurement</a:t>
            </a:r>
            <a:endParaRPr lang="en-US" b="1" dirty="0">
              <a:solidFill>
                <a:srgbClr val="FF0000"/>
              </a:solidFill>
            </a:endParaRPr>
          </a:p>
        </p:txBody>
      </p:sp>
      <p:sp>
        <p:nvSpPr>
          <p:cNvPr id="5" name="Content Placeholder 4"/>
          <p:cNvSpPr>
            <a:spLocks noGrp="1"/>
          </p:cNvSpPr>
          <p:nvPr>
            <p:ph idx="1"/>
          </p:nvPr>
        </p:nvSpPr>
        <p:spPr/>
        <p:txBody>
          <a:bodyPr/>
          <a:lstStyle/>
          <a:p>
            <a:pPr algn="just">
              <a:lnSpc>
                <a:spcPct val="150000"/>
              </a:lnSpc>
              <a:spcAft>
                <a:spcPts val="600"/>
              </a:spcAft>
            </a:pPr>
            <a:r>
              <a:rPr lang="en-US" sz="2400" b="1" dirty="0" smtClean="0">
                <a:latin typeface="Times New Roman" pitchFamily="18" charset="0"/>
                <a:cs typeface="Times New Roman" pitchFamily="18" charset="0"/>
              </a:rPr>
              <a:t>Direct Measurement : </a:t>
            </a:r>
            <a:r>
              <a:rPr lang="en-US" sz="2400" dirty="0" smtClean="0">
                <a:latin typeface="Times New Roman" pitchFamily="18" charset="0"/>
                <a:cs typeface="Times New Roman" pitchFamily="18" charset="0"/>
              </a:rPr>
              <a:t>In direct measurement, the </a:t>
            </a:r>
            <a:r>
              <a:rPr lang="en-US" sz="2400" i="1" dirty="0" smtClean="0">
                <a:latin typeface="Times New Roman" pitchFamily="18" charset="0"/>
                <a:cs typeface="Times New Roman" pitchFamily="18" charset="0"/>
              </a:rPr>
              <a:t>meaning of the measurement</a:t>
            </a:r>
            <a:r>
              <a:rPr lang="en-US" sz="2400" dirty="0" smtClean="0">
                <a:latin typeface="Times New Roman" pitchFamily="18" charset="0"/>
                <a:cs typeface="Times New Roman" pitchFamily="18" charset="0"/>
              </a:rPr>
              <a:t> and the </a:t>
            </a:r>
            <a:r>
              <a:rPr lang="en-US" sz="2400" i="1" dirty="0" smtClean="0">
                <a:latin typeface="Times New Roman" pitchFamily="18" charset="0"/>
                <a:cs typeface="Times New Roman" pitchFamily="18" charset="0"/>
              </a:rPr>
              <a:t>purpose of the processing operation </a:t>
            </a:r>
            <a:r>
              <a:rPr lang="en-US" sz="2400" dirty="0" smtClean="0">
                <a:latin typeface="Times New Roman" pitchFamily="18" charset="0"/>
                <a:cs typeface="Times New Roman" pitchFamily="18" charset="0"/>
              </a:rPr>
              <a:t>are identical.</a:t>
            </a:r>
          </a:p>
          <a:p>
            <a:pPr algn="just">
              <a:lnSpc>
                <a:spcPct val="150000"/>
              </a:lnSpc>
            </a:pPr>
            <a:r>
              <a:rPr lang="en-US" sz="2400" b="1" dirty="0" smtClean="0">
                <a:latin typeface="Times New Roman" pitchFamily="18" charset="0"/>
                <a:cs typeface="Times New Roman" pitchFamily="18" charset="0"/>
              </a:rPr>
              <a:t>Indirect Measurement : </a:t>
            </a:r>
            <a:r>
              <a:rPr lang="en-US" sz="2400" dirty="0" smtClean="0">
                <a:latin typeface="Times New Roman" pitchFamily="18" charset="0"/>
                <a:cs typeface="Times New Roman" pitchFamily="18" charset="0"/>
              </a:rPr>
              <a:t>In indirect measurement, the </a:t>
            </a:r>
            <a:r>
              <a:rPr lang="en-US" sz="2400" i="1" dirty="0" smtClean="0">
                <a:latin typeface="Times New Roman" pitchFamily="18" charset="0"/>
                <a:cs typeface="Times New Roman" pitchFamily="18" charset="0"/>
              </a:rPr>
              <a:t>meaning of the measurement</a:t>
            </a:r>
            <a:r>
              <a:rPr lang="en-US" sz="2400" dirty="0" smtClean="0">
                <a:latin typeface="Times New Roman" pitchFamily="18" charset="0"/>
                <a:cs typeface="Times New Roman" pitchFamily="18" charset="0"/>
              </a:rPr>
              <a:t> and the </a:t>
            </a:r>
            <a:r>
              <a:rPr lang="en-US" sz="2400" i="1" dirty="0" smtClean="0">
                <a:latin typeface="Times New Roman" pitchFamily="18" charset="0"/>
                <a:cs typeface="Times New Roman" pitchFamily="18" charset="0"/>
              </a:rPr>
              <a:t>purpose of the processing operation </a:t>
            </a:r>
            <a:r>
              <a:rPr lang="en-US" sz="2400" dirty="0" smtClean="0">
                <a:latin typeface="Times New Roman" pitchFamily="18" charset="0"/>
                <a:cs typeface="Times New Roman" pitchFamily="18" charset="0"/>
              </a:rPr>
              <a:t>are not same, but are related to each other.</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143000"/>
          </a:xfrm>
        </p:spPr>
        <p:txBody>
          <a:bodyPr>
            <a:normAutofit/>
          </a:bodyPr>
          <a:lstStyle/>
          <a:p>
            <a:r>
              <a:rPr lang="en-US" sz="2800" b="1" u="sng" dirty="0" smtClean="0">
                <a:latin typeface="Times New Roman" pitchFamily="18" charset="0"/>
                <a:cs typeface="Times New Roman" pitchFamily="18" charset="0"/>
              </a:rPr>
              <a:t>Difference between Accuracy and Precision</a:t>
            </a:r>
            <a:endParaRPr lang="en-US" sz="2800" b="1" u="sng"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914400" y="2005013"/>
            <a:ext cx="7320709" cy="37099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Sensitivity</a:t>
            </a:r>
            <a:endParaRPr lang="en-US" b="1" dirty="0">
              <a:solidFill>
                <a:srgbClr val="FF0000"/>
              </a:solidFill>
            </a:endParaRPr>
          </a:p>
        </p:txBody>
      </p:sp>
      <p:sp>
        <p:nvSpPr>
          <p:cNvPr id="5" name="Content Placeholder 4"/>
          <p:cNvSpPr>
            <a:spLocks noGrp="1"/>
          </p:cNvSpPr>
          <p:nvPr>
            <p:ph idx="1"/>
          </p:nvPr>
        </p:nvSpPr>
        <p:spPr>
          <a:xfrm>
            <a:off x="914400" y="1646237"/>
            <a:ext cx="7315200" cy="4678363"/>
          </a:xfrm>
        </p:spPr>
        <p:txBody>
          <a:bodyPr/>
          <a:lstStyle/>
          <a:p>
            <a:pPr marL="0" indent="0" algn="just">
              <a:lnSpc>
                <a:spcPct val="150000"/>
              </a:lnSpc>
              <a:spcBef>
                <a:spcPts val="0"/>
              </a:spcBef>
              <a:buNone/>
            </a:pPr>
            <a:r>
              <a:rPr lang="en-US" sz="2400" b="1" dirty="0" smtClean="0">
                <a:latin typeface="Times New Roman" pitchFamily="18" charset="0"/>
                <a:cs typeface="Times New Roman" pitchFamily="18" charset="0"/>
              </a:rPr>
              <a:t>Definition : </a:t>
            </a:r>
            <a:r>
              <a:rPr lang="en-US" sz="2400" dirty="0" smtClean="0">
                <a:latin typeface="Times New Roman" pitchFamily="18" charset="0"/>
                <a:cs typeface="Times New Roman" pitchFamily="18" charset="0"/>
              </a:rPr>
              <a:t>It is the response of an instrument denoted by a change in the output reading corresponding to a change in the value of the input variable. (This relationship may be linear or non-linear).</a:t>
            </a:r>
          </a:p>
          <a:p>
            <a:pPr marL="0" indent="0" algn="just">
              <a:lnSpc>
                <a:spcPct val="150000"/>
              </a:lnSpc>
              <a:spcBef>
                <a:spcPts val="0"/>
              </a:spcBef>
              <a:buNone/>
            </a:pPr>
            <a:endParaRPr lang="en-US" sz="2000" b="1" dirty="0" smtClean="0">
              <a:latin typeface="Times New Roman" pitchFamily="18" charset="0"/>
              <a:cs typeface="Times New Roman" pitchFamily="18" charset="0"/>
            </a:endParaRPr>
          </a:p>
          <a:p>
            <a:pPr marL="0" indent="0" algn="just">
              <a:lnSpc>
                <a:spcPct val="150000"/>
              </a:lnSpc>
              <a:spcBef>
                <a:spcPts val="0"/>
              </a:spcBef>
              <a:buFont typeface="Wingdings" pitchFamily="2" charset="2"/>
              <a:buChar char="§"/>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 instrument with a large sensitivity denotes even a slight change in the input.</a:t>
            </a: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Linearity</a:t>
            </a:r>
            <a:endParaRPr lang="en-US" b="1" dirty="0">
              <a:solidFill>
                <a:srgbClr val="FF0000"/>
              </a:solidFill>
            </a:endParaRPr>
          </a:p>
        </p:txBody>
      </p:sp>
      <p:sp>
        <p:nvSpPr>
          <p:cNvPr id="5" name="Content Placeholder 4"/>
          <p:cNvSpPr>
            <a:spLocks noGrp="1"/>
          </p:cNvSpPr>
          <p:nvPr>
            <p:ph idx="1"/>
          </p:nvPr>
        </p:nvSpPr>
        <p:spPr>
          <a:xfrm>
            <a:off x="914400" y="1371600"/>
            <a:ext cx="7315200" cy="4678363"/>
          </a:xfrm>
        </p:spPr>
        <p:txBody>
          <a:bodyPr/>
          <a:lstStyle/>
          <a:p>
            <a:pPr marL="0" indent="0" algn="just">
              <a:lnSpc>
                <a:spcPct val="150000"/>
              </a:lnSpc>
              <a:spcBef>
                <a:spcPts val="0"/>
              </a:spcBef>
              <a:buNone/>
            </a:pPr>
            <a:r>
              <a:rPr lang="en-US" sz="2000" b="1" dirty="0" smtClean="0">
                <a:latin typeface="Times New Roman" pitchFamily="18" charset="0"/>
                <a:cs typeface="Times New Roman" pitchFamily="18" charset="0"/>
              </a:rPr>
              <a:t>Definition : </a:t>
            </a:r>
            <a:r>
              <a:rPr lang="en-US" sz="2000" dirty="0" smtClean="0">
                <a:latin typeface="Times New Roman" pitchFamily="18" charset="0"/>
                <a:cs typeface="Times New Roman" pitchFamily="18" charset="0"/>
              </a:rPr>
              <a:t>It is the relationship between the change in output corresponding to the change in input variable, when they are in direct proportion. </a:t>
            </a:r>
            <a:endParaRPr lang="en-US" sz="2000" b="1" dirty="0" smtClean="0">
              <a:latin typeface="Times New Roman" pitchFamily="18" charset="0"/>
              <a:cs typeface="Times New Roman" pitchFamily="18" charset="0"/>
            </a:endParaRPr>
          </a:p>
          <a:p>
            <a:pPr marL="0" indent="0" algn="just">
              <a:lnSpc>
                <a:spcPct val="150000"/>
              </a:lnSpc>
              <a:spcBef>
                <a:spcPts val="0"/>
              </a:spcBef>
              <a:buFont typeface="Wingdings" pitchFamily="2" charset="2"/>
              <a:buChar char="§"/>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Most instruments are specified to function over a particular range and the instruments can be said to be linear when incremental changes in the input and output are constant over the specified range.</a:t>
            </a:r>
          </a:p>
          <a:p>
            <a:pPr marL="0" indent="0" algn="just">
              <a:lnSpc>
                <a:spcPct val="150000"/>
              </a:lnSpc>
              <a:spcBef>
                <a:spcPts val="0"/>
              </a:spcBef>
              <a:buNone/>
            </a:pPr>
            <a:endParaRPr lang="en-US" sz="2400" b="1" dirty="0" smtClean="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srcRect/>
          <a:stretch>
            <a:fillRect/>
          </a:stretch>
        </p:blipFill>
        <p:spPr bwMode="auto">
          <a:xfrm>
            <a:off x="3429000" y="4419600"/>
            <a:ext cx="2124075" cy="1857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Resolution</a:t>
            </a:r>
            <a:endParaRPr lang="en-US" b="1" dirty="0">
              <a:solidFill>
                <a:srgbClr val="FF0000"/>
              </a:solidFill>
            </a:endParaRPr>
          </a:p>
        </p:txBody>
      </p:sp>
      <p:sp>
        <p:nvSpPr>
          <p:cNvPr id="5" name="Content Placeholder 4"/>
          <p:cNvSpPr>
            <a:spLocks noGrp="1"/>
          </p:cNvSpPr>
          <p:nvPr>
            <p:ph idx="1"/>
          </p:nvPr>
        </p:nvSpPr>
        <p:spPr>
          <a:xfrm>
            <a:off x="914400" y="1646237"/>
            <a:ext cx="7315200" cy="4678363"/>
          </a:xfrm>
        </p:spPr>
        <p:txBody>
          <a:bodyPr/>
          <a:lstStyle/>
          <a:p>
            <a:pPr marL="0" indent="0" algn="just">
              <a:lnSpc>
                <a:spcPct val="150000"/>
              </a:lnSpc>
              <a:spcBef>
                <a:spcPts val="0"/>
              </a:spcBef>
              <a:buNone/>
            </a:pPr>
            <a:r>
              <a:rPr lang="en-US" sz="2400" b="1" dirty="0" smtClean="0">
                <a:latin typeface="Times New Roman" pitchFamily="18" charset="0"/>
                <a:cs typeface="Times New Roman" pitchFamily="18" charset="0"/>
              </a:rPr>
              <a:t>Definition : </a:t>
            </a:r>
            <a:r>
              <a:rPr lang="en-US" sz="2400" dirty="0" smtClean="0">
                <a:latin typeface="Times New Roman" pitchFamily="18" charset="0"/>
                <a:cs typeface="Times New Roman" pitchFamily="18" charset="0"/>
              </a:rPr>
              <a:t>It is defined as the smallest input increment change that gives some small but definite numerical change in the output.</a:t>
            </a:r>
          </a:p>
          <a:p>
            <a:pPr marL="0" indent="0" algn="just">
              <a:lnSpc>
                <a:spcPct val="150000"/>
              </a:lnSpc>
              <a:spcBef>
                <a:spcPts val="0"/>
              </a:spcBef>
              <a:buNone/>
            </a:pPr>
            <a:endParaRPr lang="en-US" sz="2000" b="1" dirty="0" smtClean="0">
              <a:latin typeface="Times New Roman" pitchFamily="18" charset="0"/>
              <a:cs typeface="Times New Roman" pitchFamily="18" charset="0"/>
            </a:endParaRPr>
          </a:p>
        </p:txBody>
      </p:sp>
      <p:pic>
        <p:nvPicPr>
          <p:cNvPr id="6146" name="Picture 2" descr="http://dab1nmslvvntp.cloudfront.net/wp-content/uploads/2013/01/figure110.png"/>
          <p:cNvPicPr>
            <a:picLocks noChangeAspect="1" noChangeArrowheads="1"/>
          </p:cNvPicPr>
          <p:nvPr/>
        </p:nvPicPr>
        <p:blipFill>
          <a:blip r:embed="rId2"/>
          <a:srcRect/>
          <a:stretch>
            <a:fillRect/>
          </a:stretch>
        </p:blipFill>
        <p:spPr bwMode="auto">
          <a:xfrm>
            <a:off x="2381250" y="3657600"/>
            <a:ext cx="4629150" cy="23050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Threshold</a:t>
            </a:r>
            <a:endParaRPr lang="en-US" b="1" dirty="0">
              <a:solidFill>
                <a:srgbClr val="FF0000"/>
              </a:solidFill>
            </a:endParaRPr>
          </a:p>
        </p:txBody>
      </p:sp>
      <p:sp>
        <p:nvSpPr>
          <p:cNvPr id="5" name="Content Placeholder 4"/>
          <p:cNvSpPr>
            <a:spLocks noGrp="1"/>
          </p:cNvSpPr>
          <p:nvPr>
            <p:ph idx="1"/>
          </p:nvPr>
        </p:nvSpPr>
        <p:spPr>
          <a:xfrm>
            <a:off x="914400" y="1600200"/>
            <a:ext cx="7315200" cy="4678363"/>
          </a:xfrm>
        </p:spPr>
        <p:txBody>
          <a:bodyPr/>
          <a:lstStyle/>
          <a:p>
            <a:pPr marL="0" indent="0" algn="just">
              <a:lnSpc>
                <a:spcPct val="150000"/>
              </a:lnSpc>
              <a:spcBef>
                <a:spcPts val="0"/>
              </a:spcBef>
              <a:buNone/>
            </a:pPr>
            <a:r>
              <a:rPr lang="en-US" sz="2400" b="1" dirty="0" smtClean="0">
                <a:latin typeface="Times New Roman" pitchFamily="18" charset="0"/>
                <a:cs typeface="Times New Roman" pitchFamily="18" charset="0"/>
              </a:rPr>
              <a:t>Definition : </a:t>
            </a:r>
            <a:r>
              <a:rPr lang="en-US" sz="2400" dirty="0" smtClean="0">
                <a:latin typeface="Times New Roman" pitchFamily="18" charset="0"/>
                <a:cs typeface="Times New Roman" pitchFamily="18" charset="0"/>
              </a:rPr>
              <a:t>If the instrument input is very gradually increased from zero, there will be a minimum value required to give a detectable output change. This minimum value defines the threshold of the instrument.</a:t>
            </a:r>
          </a:p>
          <a:p>
            <a:pPr marL="0" indent="0" algn="just">
              <a:lnSpc>
                <a:spcPct val="150000"/>
              </a:lnSpc>
              <a:spcBef>
                <a:spcPts val="0"/>
              </a:spcBef>
              <a:buNone/>
            </a:pPr>
            <a:endParaRPr lang="en-US" sz="2000" b="1" dirty="0" smtClean="0">
              <a:latin typeface="Times New Roman" pitchFamily="18" charset="0"/>
              <a:cs typeface="Times New Roman" pitchFamily="18" charset="0"/>
            </a:endParaRPr>
          </a:p>
        </p:txBody>
      </p:sp>
      <p:pic>
        <p:nvPicPr>
          <p:cNvPr id="28674" name="Picture 2"/>
          <p:cNvPicPr>
            <a:picLocks noChangeAspect="1" noChangeArrowheads="1"/>
          </p:cNvPicPr>
          <p:nvPr/>
        </p:nvPicPr>
        <p:blipFill>
          <a:blip r:embed="rId2"/>
          <a:srcRect/>
          <a:stretch>
            <a:fillRect/>
          </a:stretch>
        </p:blipFill>
        <p:spPr bwMode="auto">
          <a:xfrm>
            <a:off x="3429000" y="4191000"/>
            <a:ext cx="2514600" cy="184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Dead Zone</a:t>
            </a:r>
            <a:endParaRPr lang="en-US" b="1" dirty="0">
              <a:solidFill>
                <a:srgbClr val="FF0000"/>
              </a:solidFill>
            </a:endParaRPr>
          </a:p>
        </p:txBody>
      </p:sp>
      <p:sp>
        <p:nvSpPr>
          <p:cNvPr id="5" name="Content Placeholder 4"/>
          <p:cNvSpPr>
            <a:spLocks noGrp="1"/>
          </p:cNvSpPr>
          <p:nvPr>
            <p:ph idx="1"/>
          </p:nvPr>
        </p:nvSpPr>
        <p:spPr>
          <a:xfrm>
            <a:off x="914400" y="1524000"/>
            <a:ext cx="7315200" cy="4678363"/>
          </a:xfrm>
        </p:spPr>
        <p:txBody>
          <a:bodyPr/>
          <a:lstStyle/>
          <a:p>
            <a:pPr marL="0" indent="0" algn="just">
              <a:lnSpc>
                <a:spcPct val="150000"/>
              </a:lnSpc>
              <a:spcBef>
                <a:spcPts val="0"/>
              </a:spcBef>
              <a:buNone/>
            </a:pPr>
            <a:r>
              <a:rPr lang="en-US" sz="2400" b="1" dirty="0" smtClean="0">
                <a:latin typeface="Times New Roman" pitchFamily="18" charset="0"/>
                <a:cs typeface="Times New Roman" pitchFamily="18" charset="0"/>
              </a:rPr>
              <a:t>Definition : </a:t>
            </a:r>
            <a:r>
              <a:rPr lang="en-US" sz="2400" dirty="0" smtClean="0">
                <a:latin typeface="Times New Roman" pitchFamily="18" charset="0"/>
                <a:cs typeface="Times New Roman" pitchFamily="18" charset="0"/>
              </a:rPr>
              <a:t>This is the range of different input values over which there is no change in the output value.</a:t>
            </a:r>
          </a:p>
          <a:p>
            <a:pPr marL="0" indent="0" algn="just">
              <a:lnSpc>
                <a:spcPct val="150000"/>
              </a:lnSpc>
              <a:spcBef>
                <a:spcPts val="0"/>
              </a:spcBef>
              <a:buNone/>
            </a:pPr>
            <a:endParaRPr lang="en-US" sz="2000" b="1" dirty="0" smtClean="0">
              <a:latin typeface="Times New Roman" pitchFamily="18" charset="0"/>
              <a:cs typeface="Times New Roman" pitchFamily="18" charset="0"/>
            </a:endParaRPr>
          </a:p>
          <a:p>
            <a:pPr marL="0" indent="0" algn="just">
              <a:lnSpc>
                <a:spcPct val="150000"/>
              </a:lnSpc>
              <a:spcBef>
                <a:spcPts val="0"/>
              </a:spcBef>
              <a:buFont typeface="Wingdings" pitchFamily="2" charset="2"/>
              <a:buChar char="§"/>
              <a:tabLst>
                <a:tab pos="288925" algn="l"/>
                <a:tab pos="1146175" algn="l"/>
              </a:tabLst>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is produced by friction, backlash or hysteresis in    	the instrument.</a:t>
            </a:r>
            <a:endParaRPr lang="en-US" sz="2400" b="1" dirty="0" smtClean="0">
              <a:latin typeface="Times New Roman" pitchFamily="18" charset="0"/>
              <a:cs typeface="Times New Roman" pitchFamily="18" charset="0"/>
            </a:endParaRPr>
          </a:p>
        </p:txBody>
      </p:sp>
      <p:pic>
        <p:nvPicPr>
          <p:cNvPr id="29698" name="Picture 2"/>
          <p:cNvPicPr>
            <a:picLocks noChangeAspect="1" noChangeArrowheads="1"/>
          </p:cNvPicPr>
          <p:nvPr/>
        </p:nvPicPr>
        <p:blipFill>
          <a:blip r:embed="rId2"/>
          <a:srcRect/>
          <a:stretch>
            <a:fillRect/>
          </a:stretch>
        </p:blipFill>
        <p:spPr bwMode="auto">
          <a:xfrm>
            <a:off x="3485179" y="4495800"/>
            <a:ext cx="2382221" cy="18430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457200" y="274680"/>
            <a:ext cx="8229240" cy="1142640"/>
          </a:xfrm>
          <a:prstGeom prst="rect">
            <a:avLst/>
          </a:prstGeom>
        </p:spPr>
        <p:txBody>
          <a:bodyPr anchor="ctr"/>
          <a:lstStyle/>
          <a:p>
            <a:pPr algn="ctr">
              <a:lnSpc>
                <a:spcPct val="100000"/>
              </a:lnSpc>
            </a:pPr>
            <a:r>
              <a:rPr lang="en-US" sz="4400" b="1">
                <a:solidFill>
                  <a:srgbClr val="FF0000"/>
                </a:solidFill>
                <a:latin typeface="Calibri"/>
              </a:rPr>
              <a:t>Instrument Description</a:t>
            </a:r>
            <a:endParaRPr/>
          </a:p>
        </p:txBody>
      </p:sp>
      <p:sp>
        <p:nvSpPr>
          <p:cNvPr id="85" name="TextShape 2"/>
          <p:cNvSpPr txBox="1"/>
          <p:nvPr/>
        </p:nvSpPr>
        <p:spPr>
          <a:xfrm>
            <a:off x="1295400" y="1722840"/>
            <a:ext cx="6781320" cy="4525560"/>
          </a:xfrm>
          <a:prstGeom prst="rect">
            <a:avLst/>
          </a:prstGeom>
        </p:spPr>
        <p:txBody>
          <a:bodyPr/>
          <a:lstStyle/>
          <a:p>
            <a:pPr marL="463550" indent="-463550">
              <a:lnSpc>
                <a:spcPct val="150000"/>
              </a:lnSpc>
              <a:buFont typeface="Arial" pitchFamily="34" charset="0"/>
              <a:buChar char="•"/>
            </a:pPr>
            <a:r>
              <a:rPr lang="en-US" sz="2400" dirty="0">
                <a:solidFill>
                  <a:srgbClr val="000000"/>
                </a:solidFill>
                <a:latin typeface="Times New Roman"/>
              </a:rPr>
              <a:t>Operating Principle</a:t>
            </a:r>
            <a:endParaRPr/>
          </a:p>
          <a:p>
            <a:pPr lvl="1" indent="-457200">
              <a:lnSpc>
                <a:spcPct val="150000"/>
              </a:lnSpc>
              <a:buFont typeface="Arial" pitchFamily="34" charset="0"/>
              <a:buChar char="•"/>
            </a:pPr>
            <a:r>
              <a:rPr lang="en-US" sz="2400" dirty="0">
                <a:solidFill>
                  <a:srgbClr val="000000"/>
                </a:solidFill>
                <a:latin typeface="Times New Roman"/>
              </a:rPr>
              <a:t>Construction (indicating &amp; sensing elements)</a:t>
            </a:r>
            <a:endParaRPr/>
          </a:p>
          <a:p>
            <a:pPr lvl="1" indent="-457200">
              <a:lnSpc>
                <a:spcPct val="150000"/>
              </a:lnSpc>
              <a:buFont typeface="Arial" pitchFamily="34" charset="0"/>
              <a:buChar char="•"/>
            </a:pPr>
            <a:r>
              <a:rPr lang="en-US" sz="2400" dirty="0">
                <a:solidFill>
                  <a:srgbClr val="000000"/>
                </a:solidFill>
                <a:latin typeface="Times New Roman"/>
              </a:rPr>
              <a:t>Working (instrument &amp; working substance)</a:t>
            </a:r>
            <a:endParaRPr/>
          </a:p>
          <a:p>
            <a:pPr lvl="1" indent="-457200">
              <a:lnSpc>
                <a:spcPct val="150000"/>
              </a:lnSpc>
              <a:buFont typeface="Arial" pitchFamily="34" charset="0"/>
              <a:buChar char="•"/>
            </a:pPr>
            <a:r>
              <a:rPr lang="en-US" sz="2400" dirty="0">
                <a:solidFill>
                  <a:srgbClr val="000000"/>
                </a:solidFill>
                <a:latin typeface="Times New Roman"/>
              </a:rPr>
              <a:t>Calibration</a:t>
            </a:r>
            <a:endParaRPr/>
          </a:p>
          <a:p>
            <a:pPr lvl="1" indent="-457200">
              <a:lnSpc>
                <a:spcPct val="150000"/>
              </a:lnSpc>
              <a:buFont typeface="Arial" pitchFamily="34" charset="0"/>
              <a:buChar char="•"/>
            </a:pPr>
            <a:r>
              <a:rPr lang="en-US" sz="2400" dirty="0">
                <a:solidFill>
                  <a:srgbClr val="000000"/>
                </a:solidFill>
                <a:latin typeface="Times New Roman"/>
              </a:rPr>
              <a:t>Performance Characteristics</a:t>
            </a:r>
            <a:endParaRPr/>
          </a:p>
          <a:p>
            <a:pPr lvl="1" indent="-457200">
              <a:lnSpc>
                <a:spcPct val="150000"/>
              </a:lnSpc>
              <a:buFont typeface="Arial" pitchFamily="34" charset="0"/>
              <a:buChar char="•"/>
            </a:pPr>
            <a:r>
              <a:rPr lang="en-US" sz="2400" dirty="0">
                <a:solidFill>
                  <a:srgbClr val="000000"/>
                </a:solidFill>
                <a:latin typeface="Times New Roman"/>
              </a:rPr>
              <a:t>Advantages, Limitations, Applications</a:t>
            </a:r>
            <a:endParaRPr/>
          </a:p>
          <a:p>
            <a:pPr>
              <a:lnSpc>
                <a:spcPct val="150000"/>
              </a:lnSpc>
              <a:buFont typeface="Wingdings" charset="2"/>
              <a:buChar char=""/>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Classification of Instruments</a:t>
            </a:r>
            <a:endParaRPr lang="en-US" b="1" dirty="0">
              <a:solidFill>
                <a:srgbClr val="FF0000"/>
              </a:solidFill>
            </a:endParaRPr>
          </a:p>
        </p:txBody>
      </p:sp>
      <p:sp>
        <p:nvSpPr>
          <p:cNvPr id="5" name="Content Placeholder 4"/>
          <p:cNvSpPr>
            <a:spLocks noGrp="1"/>
          </p:cNvSpPr>
          <p:nvPr>
            <p:ph idx="1"/>
          </p:nvPr>
        </p:nvSpPr>
        <p:spPr/>
        <p:txBody>
          <a:bodyPr>
            <a:normAutofit fontScale="77500" lnSpcReduction="20000"/>
          </a:bodyPr>
          <a:lstStyle/>
          <a:p>
            <a:pPr marL="457200" indent="-457200">
              <a:lnSpc>
                <a:spcPct val="150000"/>
              </a:lnSpc>
              <a:spcAft>
                <a:spcPts val="600"/>
              </a:spcAft>
              <a:buFont typeface="+mj-lt"/>
              <a:buAutoNum type="alphaUcPeriod"/>
              <a:tabLst>
                <a:tab pos="4340225" algn="l"/>
                <a:tab pos="4745038" algn="l"/>
              </a:tabLst>
            </a:pPr>
            <a:r>
              <a:rPr lang="en-US" sz="2300" b="1" dirty="0" smtClean="0">
                <a:latin typeface="Times New Roman" pitchFamily="18" charset="0"/>
                <a:cs typeface="Times New Roman" pitchFamily="18" charset="0"/>
              </a:rPr>
              <a:t>Based on mode of transmission:          	B.   	Based on working principle:</a:t>
            </a:r>
          </a:p>
          <a:p>
            <a:pPr marL="457200" indent="-457200">
              <a:spcAft>
                <a:spcPts val="600"/>
              </a:spcAft>
              <a:buFont typeface="+mj-lt"/>
              <a:buAutoNum type="alphaLcParenR"/>
              <a:tabLst>
                <a:tab pos="4745038" algn="l"/>
              </a:tabLst>
            </a:pPr>
            <a:r>
              <a:rPr lang="en-US" sz="2100" dirty="0" smtClean="0">
                <a:latin typeface="Times New Roman" pitchFamily="18" charset="0"/>
                <a:cs typeface="Times New Roman" pitchFamily="18" charset="0"/>
              </a:rPr>
              <a:t>Analog                                                                 a)	Manual	</a:t>
            </a:r>
          </a:p>
          <a:p>
            <a:pPr marL="457200" indent="-457200">
              <a:spcAft>
                <a:spcPts val="600"/>
              </a:spcAft>
              <a:buFont typeface="+mj-lt"/>
              <a:buAutoNum type="alphaLcParenR"/>
              <a:tabLst>
                <a:tab pos="4340225" algn="l"/>
                <a:tab pos="4745038" algn="l"/>
              </a:tabLst>
            </a:pPr>
            <a:r>
              <a:rPr lang="en-US" sz="2100" dirty="0" smtClean="0">
                <a:latin typeface="Times New Roman" pitchFamily="18" charset="0"/>
                <a:cs typeface="Times New Roman" pitchFamily="18" charset="0"/>
              </a:rPr>
              <a:t>Digital	b)	Automatic</a:t>
            </a:r>
          </a:p>
          <a:p>
            <a:pPr marL="457200" indent="-457200">
              <a:lnSpc>
                <a:spcPct val="150000"/>
              </a:lnSpc>
              <a:spcAft>
                <a:spcPts val="600"/>
              </a:spcAft>
              <a:buFont typeface="+mj-lt"/>
              <a:buAutoNum type="alphaUcPeriod"/>
            </a:pPr>
            <a:endParaRPr lang="en-US" sz="2100" b="1" dirty="0" smtClean="0">
              <a:latin typeface="Times New Roman" pitchFamily="18" charset="0"/>
              <a:cs typeface="Times New Roman" pitchFamily="18" charset="0"/>
            </a:endParaRPr>
          </a:p>
          <a:p>
            <a:pPr marL="457200" indent="-457200">
              <a:spcAft>
                <a:spcPts val="600"/>
              </a:spcAft>
              <a:buNone/>
            </a:pPr>
            <a:endParaRPr lang="en-US" sz="2100" b="1" dirty="0" smtClean="0">
              <a:latin typeface="Times New Roman" pitchFamily="18" charset="0"/>
              <a:cs typeface="Times New Roman" pitchFamily="18" charset="0"/>
            </a:endParaRPr>
          </a:p>
          <a:p>
            <a:pPr marL="457200" indent="-457200">
              <a:spcAft>
                <a:spcPts val="600"/>
              </a:spcAft>
              <a:buNone/>
              <a:tabLst>
                <a:tab pos="4340225" algn="l"/>
                <a:tab pos="4745038" algn="l"/>
              </a:tabLst>
            </a:pPr>
            <a:r>
              <a:rPr lang="en-US" sz="2300" b="1" dirty="0" smtClean="0">
                <a:latin typeface="Times New Roman" pitchFamily="18" charset="0"/>
                <a:cs typeface="Times New Roman" pitchFamily="18" charset="0"/>
              </a:rPr>
              <a:t>C.	Based on source of power:                  	D.	Based on function:</a:t>
            </a:r>
          </a:p>
          <a:p>
            <a:pPr marL="457200" indent="-457200">
              <a:spcAft>
                <a:spcPts val="600"/>
              </a:spcAft>
              <a:buFont typeface="+mj-lt"/>
              <a:buAutoNum type="alphaLcParenR"/>
              <a:tabLst>
                <a:tab pos="4340225" algn="l"/>
                <a:tab pos="4745038" algn="l"/>
              </a:tabLst>
            </a:pPr>
            <a:r>
              <a:rPr lang="en-US" sz="2100" dirty="0" smtClean="0">
                <a:latin typeface="Times New Roman" pitchFamily="18" charset="0"/>
                <a:cs typeface="Times New Roman" pitchFamily="18" charset="0"/>
              </a:rPr>
              <a:t>Self-operated  </a:t>
            </a:r>
            <a:r>
              <a:rPr lang="en-US" sz="2100" dirty="0" smtClean="0">
                <a:latin typeface="Times New Roman" pitchFamily="18" charset="0"/>
                <a:cs typeface="Times New Roman" pitchFamily="18" charset="0"/>
              </a:rPr>
              <a:t>(Active)                </a:t>
            </a:r>
            <a:r>
              <a:rPr lang="en-US" sz="2100" dirty="0" smtClean="0">
                <a:latin typeface="Times New Roman" pitchFamily="18" charset="0"/>
                <a:cs typeface="Times New Roman" pitchFamily="18" charset="0"/>
              </a:rPr>
              <a:t>	a)	Indicating type</a:t>
            </a:r>
          </a:p>
          <a:p>
            <a:pPr marL="457200" lvl="8" indent="-457200">
              <a:spcAft>
                <a:spcPts val="600"/>
              </a:spcAft>
              <a:buNone/>
              <a:tabLst>
                <a:tab pos="4340225" algn="l"/>
                <a:tab pos="4745038" algn="l"/>
              </a:tabLst>
            </a:pPr>
            <a:r>
              <a:rPr lang="en-US" sz="2100" dirty="0" smtClean="0">
                <a:latin typeface="Times New Roman" pitchFamily="18" charset="0"/>
                <a:cs typeface="Times New Roman" pitchFamily="18" charset="0"/>
              </a:rPr>
              <a:t>b)	</a:t>
            </a:r>
            <a:r>
              <a:rPr lang="en-US" sz="2100" dirty="0" smtClean="0">
                <a:latin typeface="Times New Roman" pitchFamily="18" charset="0"/>
                <a:cs typeface="Times New Roman" pitchFamily="18" charset="0"/>
              </a:rPr>
              <a:t>Power-operated  (Passive )</a:t>
            </a:r>
            <a:r>
              <a:rPr lang="en-US" sz="2100" dirty="0" smtClean="0">
                <a:latin typeface="Times New Roman" pitchFamily="18" charset="0"/>
                <a:cs typeface="Times New Roman" pitchFamily="18" charset="0"/>
              </a:rPr>
              <a:t>	b)	Recording type</a:t>
            </a:r>
          </a:p>
          <a:p>
            <a:pPr marL="457200" lvl="8" indent="-457200">
              <a:spcAft>
                <a:spcPts val="600"/>
              </a:spcAft>
              <a:buNone/>
              <a:tabLst>
                <a:tab pos="4340225" algn="l"/>
                <a:tab pos="4745038" algn="l"/>
              </a:tabLst>
            </a:pPr>
            <a:r>
              <a:rPr lang="en-US" sz="2100" dirty="0" smtClean="0">
                <a:latin typeface="Times New Roman" pitchFamily="18" charset="0"/>
                <a:cs typeface="Times New Roman" pitchFamily="18" charset="0"/>
              </a:rPr>
              <a:t>		c)	Signaling type</a:t>
            </a:r>
          </a:p>
          <a:p>
            <a:pPr marL="4000500" lvl="8" indent="-457200">
              <a:spcAft>
                <a:spcPts val="600"/>
              </a:spcAft>
              <a:buNone/>
              <a:tabLst>
                <a:tab pos="4340225" algn="l"/>
                <a:tab pos="4745038" algn="l"/>
              </a:tabLst>
            </a:pPr>
            <a:r>
              <a:rPr lang="en-US" sz="2100" dirty="0" smtClean="0">
                <a:latin typeface="Times New Roman" pitchFamily="18" charset="0"/>
                <a:cs typeface="Times New Roman" pitchFamily="18" charset="0"/>
              </a:rPr>
              <a:t>		d)	Registering type</a:t>
            </a:r>
          </a:p>
          <a:p>
            <a:pPr marL="4000500" lvl="8" indent="-457200">
              <a:spcAft>
                <a:spcPts val="600"/>
              </a:spcAft>
              <a:buNone/>
              <a:tabLst>
                <a:tab pos="4340225" algn="l"/>
                <a:tab pos="4745038" algn="l"/>
              </a:tabLst>
            </a:pPr>
            <a:r>
              <a:rPr lang="en-US" sz="2100" dirty="0" smtClean="0">
                <a:latin typeface="Times New Roman" pitchFamily="18" charset="0"/>
                <a:cs typeface="Times New Roman" pitchFamily="18" charset="0"/>
              </a:rPr>
              <a:t>		e)	Transmitting type</a:t>
            </a:r>
          </a:p>
          <a:p>
            <a:pPr marL="4000500" lvl="8" indent="-457200">
              <a:spcAft>
                <a:spcPts val="600"/>
              </a:spcAft>
              <a:buNone/>
              <a:tabLst>
                <a:tab pos="4340225" algn="l"/>
                <a:tab pos="4745038" algn="l"/>
              </a:tabLst>
            </a:pPr>
            <a:r>
              <a:rPr lang="en-US" sz="2100" dirty="0" smtClean="0">
                <a:latin typeface="Times New Roman" pitchFamily="18" charset="0"/>
                <a:cs typeface="Times New Roman" pitchFamily="18" charset="0"/>
              </a:rPr>
              <a:t>		f)	Manipulating type</a:t>
            </a:r>
          </a:p>
          <a:p>
            <a:pPr marL="457200" indent="-457200">
              <a:spcAft>
                <a:spcPts val="600"/>
              </a:spcAft>
              <a:buAutoNum type="alphaUcPeriod" startAt="2"/>
            </a:pP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Performance Characteristics</a:t>
            </a:r>
            <a:endParaRPr lang="en-US" b="1" dirty="0">
              <a:solidFill>
                <a:srgbClr val="FF0000"/>
              </a:solidFill>
            </a:endParaRPr>
          </a:p>
        </p:txBody>
      </p:sp>
      <p:sp>
        <p:nvSpPr>
          <p:cNvPr id="5" name="Content Placeholder 4"/>
          <p:cNvSpPr>
            <a:spLocks noGrp="1"/>
          </p:cNvSpPr>
          <p:nvPr>
            <p:ph idx="1"/>
          </p:nvPr>
        </p:nvSpPr>
        <p:spPr/>
        <p:txBody>
          <a:bodyPr/>
          <a:lstStyle/>
          <a:p>
            <a:pPr algn="just">
              <a:lnSpc>
                <a:spcPct val="150000"/>
              </a:lnSpc>
              <a:spcAft>
                <a:spcPts val="600"/>
              </a:spcAft>
            </a:pPr>
            <a:r>
              <a:rPr lang="en-US" sz="2400" b="1" dirty="0" smtClean="0">
                <a:latin typeface="Times New Roman" pitchFamily="18" charset="0"/>
                <a:cs typeface="Times New Roman" pitchFamily="18" charset="0"/>
              </a:rPr>
              <a:t>Static Characteristics: </a:t>
            </a:r>
            <a:r>
              <a:rPr lang="en-US" sz="2400" dirty="0" smtClean="0">
                <a:latin typeface="Times New Roman" pitchFamily="18" charset="0"/>
                <a:cs typeface="Times New Roman" pitchFamily="18" charset="0"/>
              </a:rPr>
              <a:t>These characteristics of an instrument are considered when it is used for measuring a quantity or condition that </a:t>
            </a:r>
            <a:r>
              <a:rPr lang="en-US" sz="2400" i="1" dirty="0" smtClean="0">
                <a:latin typeface="Times New Roman" pitchFamily="18" charset="0"/>
                <a:cs typeface="Times New Roman" pitchFamily="18" charset="0"/>
              </a:rPr>
              <a:t>does not vary</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with time</a:t>
            </a:r>
            <a:r>
              <a:rPr lang="en-US" sz="2400" dirty="0" smtClean="0">
                <a:latin typeface="Times New Roman" pitchFamily="18" charset="0"/>
                <a:cs typeface="Times New Roman" pitchFamily="18" charset="0"/>
              </a:rPr>
              <a:t>.</a:t>
            </a:r>
          </a:p>
          <a:p>
            <a:pPr algn="just">
              <a:lnSpc>
                <a:spcPct val="150000"/>
              </a:lnSpc>
            </a:pPr>
            <a:r>
              <a:rPr lang="en-US" sz="2400" b="1" dirty="0" smtClean="0">
                <a:latin typeface="Times New Roman" pitchFamily="18" charset="0"/>
                <a:cs typeface="Times New Roman" pitchFamily="18" charset="0"/>
              </a:rPr>
              <a:t>Dynamic Characteristics : </a:t>
            </a:r>
            <a:r>
              <a:rPr lang="en-US" sz="2400" dirty="0" smtClean="0">
                <a:latin typeface="Times New Roman" pitchFamily="18" charset="0"/>
                <a:cs typeface="Times New Roman" pitchFamily="18" charset="0"/>
              </a:rPr>
              <a:t>These characteristics of an instrument are considered when it is used for measuring a quantity or condition that </a:t>
            </a:r>
            <a:r>
              <a:rPr lang="en-US" sz="2400" i="1" dirty="0" smtClean="0">
                <a:latin typeface="Times New Roman" pitchFamily="18" charset="0"/>
                <a:cs typeface="Times New Roman" pitchFamily="18" charset="0"/>
              </a:rPr>
              <a:t>varies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with time</a:t>
            </a:r>
            <a:r>
              <a:rPr lang="en-US" sz="2400"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Static Characteristics</a:t>
            </a:r>
            <a:endParaRPr lang="en-US" b="1" dirty="0">
              <a:solidFill>
                <a:srgbClr val="FF0000"/>
              </a:solidFill>
            </a:endParaRPr>
          </a:p>
        </p:txBody>
      </p:sp>
      <p:sp>
        <p:nvSpPr>
          <p:cNvPr id="5" name="Content Placeholder 4"/>
          <p:cNvSpPr>
            <a:spLocks noGrp="1"/>
          </p:cNvSpPr>
          <p:nvPr>
            <p:ph idx="1"/>
          </p:nvPr>
        </p:nvSpPr>
        <p:spPr>
          <a:xfrm>
            <a:off x="1447800" y="1646237"/>
            <a:ext cx="6781800" cy="4525963"/>
          </a:xfrm>
        </p:spPr>
        <p:txBody>
          <a:bodyPr/>
          <a:lstStyle/>
          <a:p>
            <a:pPr marL="625475" indent="-625475">
              <a:lnSpc>
                <a:spcPct val="150000"/>
              </a:lnSpc>
              <a:spcBef>
                <a:spcPts val="0"/>
              </a:spcBef>
              <a:buFont typeface="Wingdings" pitchFamily="2" charset="2"/>
              <a:buChar char="v"/>
            </a:pPr>
            <a:r>
              <a:rPr lang="en-US" sz="2400" b="1" dirty="0" smtClean="0">
                <a:latin typeface="Times New Roman" pitchFamily="18" charset="0"/>
                <a:cs typeface="Times New Roman" pitchFamily="18" charset="0"/>
              </a:rPr>
              <a:t>Accuracy</a:t>
            </a:r>
          </a:p>
          <a:p>
            <a:pPr marL="625475" indent="-625475">
              <a:lnSpc>
                <a:spcPct val="150000"/>
              </a:lnSpc>
              <a:spcBef>
                <a:spcPts val="0"/>
              </a:spcBef>
              <a:buFont typeface="Wingdings" pitchFamily="2" charset="2"/>
              <a:buChar char="v"/>
            </a:pPr>
            <a:r>
              <a:rPr lang="en-US" sz="2400" b="1" dirty="0" smtClean="0">
                <a:latin typeface="Times New Roman" pitchFamily="18" charset="0"/>
                <a:cs typeface="Times New Roman" pitchFamily="18" charset="0"/>
              </a:rPr>
              <a:t>Precision</a:t>
            </a:r>
          </a:p>
          <a:p>
            <a:pPr marL="625475" indent="-625475">
              <a:lnSpc>
                <a:spcPct val="150000"/>
              </a:lnSpc>
              <a:spcBef>
                <a:spcPts val="0"/>
              </a:spcBef>
              <a:buFont typeface="Wingdings" pitchFamily="2" charset="2"/>
              <a:buChar char="v"/>
            </a:pPr>
            <a:r>
              <a:rPr lang="en-US" sz="2400" b="1" dirty="0" smtClean="0">
                <a:latin typeface="Times New Roman" pitchFamily="18" charset="0"/>
                <a:cs typeface="Times New Roman" pitchFamily="18" charset="0"/>
              </a:rPr>
              <a:t>Sensitivity</a:t>
            </a:r>
          </a:p>
          <a:p>
            <a:pPr marL="620713" indent="-620713">
              <a:lnSpc>
                <a:spcPct val="150000"/>
              </a:lnSpc>
              <a:spcBef>
                <a:spcPts val="0"/>
              </a:spcBef>
              <a:buFont typeface="Wingdings" pitchFamily="2" charset="2"/>
              <a:buChar char="v"/>
            </a:pPr>
            <a:r>
              <a:rPr lang="en-US" sz="2400" b="1" dirty="0" smtClean="0">
                <a:latin typeface="Times New Roman" pitchFamily="18" charset="0"/>
                <a:cs typeface="Times New Roman" pitchFamily="18" charset="0"/>
              </a:rPr>
              <a:t>Linearity</a:t>
            </a:r>
          </a:p>
          <a:p>
            <a:pPr marL="620713" indent="-620713">
              <a:lnSpc>
                <a:spcPct val="150000"/>
              </a:lnSpc>
              <a:spcBef>
                <a:spcPts val="0"/>
              </a:spcBef>
              <a:buFont typeface="Wingdings" pitchFamily="2" charset="2"/>
              <a:buChar char="v"/>
            </a:pPr>
            <a:r>
              <a:rPr lang="en-US" sz="2400" b="1" dirty="0" smtClean="0">
                <a:latin typeface="Times New Roman" pitchFamily="18" charset="0"/>
                <a:cs typeface="Times New Roman" pitchFamily="18" charset="0"/>
              </a:rPr>
              <a:t>Resolution</a:t>
            </a:r>
          </a:p>
          <a:p>
            <a:pPr marL="625475" indent="-625475">
              <a:lnSpc>
                <a:spcPct val="150000"/>
              </a:lnSpc>
              <a:spcBef>
                <a:spcPts val="0"/>
              </a:spcBef>
              <a:buFont typeface="Wingdings" pitchFamily="2" charset="2"/>
              <a:buChar char="v"/>
            </a:pPr>
            <a:r>
              <a:rPr lang="en-US" sz="2400" b="1" dirty="0" smtClean="0">
                <a:latin typeface="Times New Roman" pitchFamily="18" charset="0"/>
                <a:cs typeface="Times New Roman" pitchFamily="18" charset="0"/>
              </a:rPr>
              <a:t>Threshold</a:t>
            </a:r>
          </a:p>
          <a:p>
            <a:pPr marL="620713" indent="-620713">
              <a:lnSpc>
                <a:spcPct val="150000"/>
              </a:lnSpc>
              <a:spcBef>
                <a:spcPts val="0"/>
              </a:spcBef>
              <a:buFont typeface="Wingdings" pitchFamily="2" charset="2"/>
              <a:buChar char="v"/>
            </a:pPr>
            <a:r>
              <a:rPr lang="en-US" sz="2400" b="1" dirty="0" smtClean="0">
                <a:latin typeface="Times New Roman" pitchFamily="18" charset="0"/>
                <a:cs typeface="Times New Roman" pitchFamily="18" charset="0"/>
              </a:rPr>
              <a:t>Dead zone</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Accuracy</a:t>
            </a:r>
            <a:endParaRPr lang="en-US" b="1" dirty="0">
              <a:solidFill>
                <a:srgbClr val="FF0000"/>
              </a:solidFill>
            </a:endParaRPr>
          </a:p>
        </p:txBody>
      </p:sp>
      <p:sp>
        <p:nvSpPr>
          <p:cNvPr id="5" name="Content Placeholder 4"/>
          <p:cNvSpPr>
            <a:spLocks noGrp="1"/>
          </p:cNvSpPr>
          <p:nvPr>
            <p:ph idx="1"/>
          </p:nvPr>
        </p:nvSpPr>
        <p:spPr>
          <a:xfrm>
            <a:off x="914400" y="1600200"/>
            <a:ext cx="7315200" cy="4525963"/>
          </a:xfrm>
        </p:spPr>
        <p:txBody>
          <a:bodyPr/>
          <a:lstStyle/>
          <a:p>
            <a:pPr marL="0" indent="0" algn="just">
              <a:lnSpc>
                <a:spcPct val="150000"/>
              </a:lnSpc>
              <a:spcBef>
                <a:spcPts val="0"/>
              </a:spcBef>
              <a:buNone/>
            </a:pPr>
            <a:r>
              <a:rPr lang="en-US" sz="2400" b="1" dirty="0" smtClean="0">
                <a:latin typeface="Times New Roman" pitchFamily="18" charset="0"/>
                <a:cs typeface="Times New Roman" pitchFamily="18" charset="0"/>
              </a:rPr>
              <a:t>Definition : </a:t>
            </a:r>
            <a:r>
              <a:rPr lang="en-US" sz="2400" dirty="0" smtClean="0">
                <a:latin typeface="Times New Roman" pitchFamily="18" charset="0"/>
                <a:cs typeface="Times New Roman" pitchFamily="18" charset="0"/>
              </a:rPr>
              <a:t>The accuracy of an instrument is a measure of how close the measured value of the instrument is close to the true value.</a:t>
            </a:r>
            <a:endParaRPr lang="en-US" sz="24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4457700" y="3581400"/>
            <a:ext cx="3848100" cy="2286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914400" y="3581401"/>
            <a:ext cx="3184893" cy="2285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7467600" cy="5211763"/>
          </a:xfrm>
        </p:spPr>
        <p:txBody>
          <a:bodyPr>
            <a:normAutofit/>
          </a:bodyPr>
          <a:lstStyle/>
          <a:p>
            <a:pPr marL="0" indent="0" algn="just">
              <a:lnSpc>
                <a:spcPct val="150000"/>
              </a:lnSpc>
              <a:spcBef>
                <a:spcPts val="0"/>
              </a:spcBef>
              <a:spcAft>
                <a:spcPts val="600"/>
              </a:spcAft>
              <a:buNone/>
            </a:pPr>
            <a:r>
              <a:rPr lang="en-US" sz="2000" dirty="0" smtClean="0">
                <a:latin typeface="Times New Roman" pitchFamily="18" charset="0"/>
                <a:cs typeface="Times New Roman" pitchFamily="18" charset="0"/>
              </a:rPr>
              <a:t>The accuracy of an instrument may be expressed in one of the following ways:-</a:t>
            </a:r>
          </a:p>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In terms of the measured variable itself</a:t>
            </a:r>
          </a:p>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In terms of span of the instrument</a:t>
            </a:r>
          </a:p>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In terms of percent of upper-range value</a:t>
            </a:r>
          </a:p>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In terms of actual output reading</a:t>
            </a:r>
          </a:p>
          <a:p>
            <a:pPr marL="457200" indent="-457200">
              <a:lnSpc>
                <a:spcPct val="150000"/>
              </a:lnSpc>
              <a:spcBef>
                <a:spcPts val="0"/>
              </a:spcBef>
              <a:buAutoNum type="alphaLcParenR"/>
            </a:pPr>
            <a:endParaRPr lang="en-US" sz="2000" dirty="0" smtClean="0">
              <a:latin typeface="Times New Roman" pitchFamily="18" charset="0"/>
              <a:cs typeface="Times New Roman" pitchFamily="18" charset="0"/>
            </a:endParaRPr>
          </a:p>
          <a:p>
            <a:pPr marL="0" indent="0" algn="just">
              <a:lnSpc>
                <a:spcPct val="150000"/>
              </a:lnSpc>
              <a:spcBef>
                <a:spcPts val="0"/>
              </a:spcBef>
              <a:spcAft>
                <a:spcPts val="1200"/>
              </a:spcAft>
              <a:buNone/>
            </a:pPr>
            <a:r>
              <a:rPr lang="en-US" sz="2000" b="1" dirty="0" smtClean="0">
                <a:latin typeface="Times New Roman" pitchFamily="18" charset="0"/>
                <a:cs typeface="Times New Roman" pitchFamily="18" charset="0"/>
              </a:rPr>
              <a:t>Static Error : </a:t>
            </a:r>
            <a:r>
              <a:rPr lang="en-US" sz="2000" dirty="0" smtClean="0">
                <a:latin typeface="Times New Roman" pitchFamily="18" charset="0"/>
                <a:cs typeface="Times New Roman" pitchFamily="18" charset="0"/>
              </a:rPr>
              <a:t>It is the difference between the actual value indicated by the instrument and the true value of the quantity being measured.</a:t>
            </a:r>
          </a:p>
          <a:p>
            <a:pPr marL="0" indent="0" algn="just">
              <a:lnSpc>
                <a:spcPct val="150000"/>
              </a:lnSpc>
              <a:spcBef>
                <a:spcPts val="0"/>
              </a:spcBef>
              <a:spcAft>
                <a:spcPts val="1200"/>
              </a:spcAft>
              <a:buNone/>
            </a:pPr>
            <a:r>
              <a:rPr lang="en-US" sz="2000" i="1" dirty="0" smtClean="0">
                <a:latin typeface="Times New Roman" pitchFamily="18" charset="0"/>
                <a:cs typeface="Times New Roman" pitchFamily="18" charset="0"/>
              </a:rPr>
              <a:t>	Static Error = Instrument reading – True value</a:t>
            </a:r>
          </a:p>
        </p:txBody>
      </p:sp>
      <p:sp>
        <p:nvSpPr>
          <p:cNvPr id="4" name="Rectangle 3"/>
          <p:cNvSpPr/>
          <p:nvPr/>
        </p:nvSpPr>
        <p:spPr>
          <a:xfrm>
            <a:off x="1969625" y="5486400"/>
            <a:ext cx="48768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0000"/>
                </a:solidFill>
              </a:rPr>
              <a:t>Precision</a:t>
            </a:r>
            <a:endParaRPr lang="en-US" b="1" dirty="0">
              <a:solidFill>
                <a:srgbClr val="FF0000"/>
              </a:solidFill>
            </a:endParaRPr>
          </a:p>
        </p:txBody>
      </p:sp>
      <p:sp>
        <p:nvSpPr>
          <p:cNvPr id="5" name="Content Placeholder 4"/>
          <p:cNvSpPr>
            <a:spLocks noGrp="1"/>
          </p:cNvSpPr>
          <p:nvPr>
            <p:ph idx="1"/>
          </p:nvPr>
        </p:nvSpPr>
        <p:spPr>
          <a:xfrm>
            <a:off x="914400" y="1447800"/>
            <a:ext cx="7315200" cy="4678363"/>
          </a:xfrm>
        </p:spPr>
        <p:txBody>
          <a:bodyPr/>
          <a:lstStyle/>
          <a:p>
            <a:pPr marL="0" indent="0" algn="just">
              <a:lnSpc>
                <a:spcPct val="150000"/>
              </a:lnSpc>
              <a:spcBef>
                <a:spcPts val="0"/>
              </a:spcBef>
              <a:buNone/>
            </a:pPr>
            <a:r>
              <a:rPr lang="en-US" sz="2400" b="1" dirty="0" smtClean="0">
                <a:latin typeface="Times New Roman" pitchFamily="18" charset="0"/>
                <a:cs typeface="Times New Roman" pitchFamily="18" charset="0"/>
              </a:rPr>
              <a:t>Definition : </a:t>
            </a:r>
            <a:r>
              <a:rPr lang="en-US" sz="2400" dirty="0" smtClean="0">
                <a:latin typeface="Times New Roman" pitchFamily="18" charset="0"/>
                <a:cs typeface="Times New Roman" pitchFamily="18" charset="0"/>
              </a:rPr>
              <a:t>It is the ability of a measuring instrument to give identical responses for repeated applications of the same value of the measured quantity under the same conditions of use.</a:t>
            </a:r>
            <a:endParaRPr lang="en-US" sz="2400" b="1"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990601" y="3886200"/>
            <a:ext cx="3200399" cy="2209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419600" y="3905250"/>
            <a:ext cx="3752850" cy="2190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7467600" cy="5211763"/>
          </a:xfrm>
        </p:spPr>
        <p:txBody>
          <a:bodyPr>
            <a:normAutofit lnSpcReduction="10000"/>
          </a:bodyPr>
          <a:lstStyle/>
          <a:p>
            <a:pPr marL="0" indent="0" algn="just">
              <a:lnSpc>
                <a:spcPct val="150000"/>
              </a:lnSpc>
              <a:spcBef>
                <a:spcPts val="0"/>
              </a:spcBef>
              <a:spcAft>
                <a:spcPts val="1200"/>
              </a:spcAft>
              <a:buNone/>
            </a:pPr>
            <a:r>
              <a:rPr lang="en-US" sz="2000" dirty="0" smtClean="0">
                <a:latin typeface="Times New Roman" pitchFamily="18" charset="0"/>
                <a:cs typeface="Times New Roman" pitchFamily="18" charset="0"/>
              </a:rPr>
              <a:t>Precision is sometimes stratified into:-</a:t>
            </a:r>
          </a:p>
          <a:p>
            <a:pPr marL="347663" indent="-347663" algn="just">
              <a:lnSpc>
                <a:spcPct val="150000"/>
              </a:lnSpc>
              <a:spcBef>
                <a:spcPts val="0"/>
              </a:spcBef>
              <a:spcAft>
                <a:spcPts val="1200"/>
              </a:spcAft>
              <a:buAutoNum type="alphaLcParenR"/>
            </a:pPr>
            <a:r>
              <a:rPr lang="en-US" sz="2000" i="1" dirty="0" smtClean="0">
                <a:latin typeface="Times New Roman" pitchFamily="18" charset="0"/>
                <a:cs typeface="Times New Roman" pitchFamily="18" charset="0"/>
              </a:rPr>
              <a:t>Repeatability </a:t>
            </a:r>
            <a:r>
              <a:rPr lang="en-US" sz="2000" dirty="0" smtClean="0">
                <a:latin typeface="Times New Roman" pitchFamily="18" charset="0"/>
                <a:cs typeface="Times New Roman" pitchFamily="18" charset="0"/>
              </a:rPr>
              <a:t>: It is the degree of closeness with which a quantity can be repeatedly measured by using the same instrument and operator, and repeating during a short time period. </a:t>
            </a:r>
          </a:p>
          <a:p>
            <a:pPr marL="347663" indent="-347663" algn="just">
              <a:lnSpc>
                <a:spcPct val="150000"/>
              </a:lnSpc>
              <a:spcBef>
                <a:spcPts val="0"/>
              </a:spcBef>
              <a:buFont typeface="Arial" pitchFamily="34" charset="0"/>
              <a:buAutoNum type="alphaLcParenR"/>
            </a:pPr>
            <a:r>
              <a:rPr lang="en-US" sz="2000" i="1" dirty="0" smtClean="0">
                <a:latin typeface="Times New Roman" pitchFamily="18" charset="0"/>
                <a:cs typeface="Times New Roman" pitchFamily="18" charset="0"/>
              </a:rPr>
              <a:t>Reproducibility </a:t>
            </a:r>
            <a:r>
              <a:rPr lang="en-US" sz="2000" dirty="0" smtClean="0">
                <a:latin typeface="Times New Roman" pitchFamily="18" charset="0"/>
                <a:cs typeface="Times New Roman" pitchFamily="18" charset="0"/>
              </a:rPr>
              <a:t>: It is the extent of variation arising in the measured value of a quantity using the same measurement process among different instruments and operators, and over longer time periods.</a:t>
            </a:r>
          </a:p>
          <a:p>
            <a:pPr marL="347663" indent="-347663" algn="just">
              <a:lnSpc>
                <a:spcPct val="150000"/>
              </a:lnSpc>
              <a:spcBef>
                <a:spcPts val="0"/>
              </a:spcBef>
              <a:buFont typeface="Arial" pitchFamily="34" charset="0"/>
              <a:buAutoNum type="alphaLcParenR"/>
            </a:pPr>
            <a:endParaRPr lang="en-US" sz="2000" dirty="0" smtClean="0">
              <a:latin typeface="Times New Roman" pitchFamily="18" charset="0"/>
              <a:cs typeface="Times New Roman" pitchFamily="18" charset="0"/>
            </a:endParaRPr>
          </a:p>
          <a:p>
            <a:pPr marL="0" indent="0" algn="just">
              <a:lnSpc>
                <a:spcPct val="150000"/>
              </a:lnSpc>
              <a:spcBef>
                <a:spcPts val="0"/>
              </a:spcBef>
              <a:buNone/>
            </a:pPr>
            <a:r>
              <a:rPr lang="en-US" sz="2000" b="1" dirty="0" smtClean="0">
                <a:latin typeface="Times New Roman" pitchFamily="18" charset="0"/>
                <a:cs typeface="Times New Roman" pitchFamily="18" charset="0"/>
              </a:rPr>
              <a:t>Drift : </a:t>
            </a:r>
            <a:r>
              <a:rPr lang="en-US" sz="2000" dirty="0" smtClean="0">
                <a:latin typeface="Times New Roman" pitchFamily="18" charset="0"/>
                <a:cs typeface="Times New Roman" pitchFamily="18" charset="0"/>
              </a:rPr>
              <a:t>The gradual shift in the indication or record of the instrument over an extended period of time, during which the true value of the variable does not change is referred to as drift. </a:t>
            </a:r>
            <a:endParaRPr lang="en-US" sz="2000" i="1" dirty="0" smtClean="0">
              <a:latin typeface="Times New Roman" pitchFamily="18" charset="0"/>
              <a:cs typeface="Times New Roman" pitchFamily="18" charset="0"/>
            </a:endParaRPr>
          </a:p>
          <a:p>
            <a:pPr marL="347663" indent="-347663">
              <a:lnSpc>
                <a:spcPct val="150000"/>
              </a:lnSpc>
              <a:spcBef>
                <a:spcPts val="0"/>
              </a:spcBef>
              <a:buAutoNum type="alphaLcParenR"/>
            </a:pPr>
            <a:endParaRPr lang="en-US" sz="24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7467600" cy="5211763"/>
          </a:xfrm>
        </p:spPr>
        <p:txBody>
          <a:bodyPr>
            <a:normAutofit/>
          </a:bodyPr>
          <a:lstStyle/>
          <a:p>
            <a:pPr marL="0" indent="0" algn="just">
              <a:lnSpc>
                <a:spcPct val="150000"/>
              </a:lnSpc>
              <a:spcBef>
                <a:spcPts val="0"/>
              </a:spcBef>
              <a:spcAft>
                <a:spcPts val="600"/>
              </a:spcAft>
              <a:buNone/>
            </a:pPr>
            <a:r>
              <a:rPr lang="en-US" sz="2000" dirty="0" smtClean="0">
                <a:latin typeface="Times New Roman" pitchFamily="18" charset="0"/>
                <a:cs typeface="Times New Roman" pitchFamily="18" charset="0"/>
              </a:rPr>
              <a:t>Different kinds of drifts are as follows:-</a:t>
            </a:r>
          </a:p>
          <a:p>
            <a:pPr marL="457200" indent="-457200" algn="just">
              <a:lnSpc>
                <a:spcPct val="150000"/>
              </a:lnSpc>
              <a:spcBef>
                <a:spcPts val="0"/>
              </a:spcBef>
              <a:buAutoNum type="alphaLcParenR"/>
            </a:pPr>
            <a:r>
              <a:rPr lang="en-US" sz="2000" dirty="0" smtClean="0">
                <a:latin typeface="Times New Roman" pitchFamily="18" charset="0"/>
                <a:cs typeface="Times New Roman" pitchFamily="18" charset="0"/>
              </a:rPr>
              <a:t>The entire instrument calibration may gradually shift by the same amount. This is called as </a:t>
            </a:r>
            <a:r>
              <a:rPr lang="en-US" sz="2000" b="1" i="1" dirty="0" smtClean="0">
                <a:latin typeface="Times New Roman" pitchFamily="18" charset="0"/>
                <a:cs typeface="Times New Roman" pitchFamily="18" charset="0"/>
              </a:rPr>
              <a:t>zero drift </a:t>
            </a:r>
            <a:r>
              <a:rPr lang="en-US" sz="2000" dirty="0" smtClean="0">
                <a:latin typeface="Times New Roman" pitchFamily="18" charset="0"/>
                <a:cs typeface="Times New Roman" pitchFamily="18" charset="0"/>
              </a:rPr>
              <a:t>that can be easily corrected by shifting the pointer position.</a:t>
            </a:r>
            <a:endParaRPr lang="en-US" sz="2000" b="1" i="1" dirty="0" smtClean="0">
              <a:latin typeface="Times New Roman" pitchFamily="18" charset="0"/>
              <a:cs typeface="Times New Roman" pitchFamily="18" charset="0"/>
            </a:endParaRPr>
          </a:p>
          <a:p>
            <a:pPr marL="457200" indent="-457200" algn="just">
              <a:lnSpc>
                <a:spcPct val="150000"/>
              </a:lnSpc>
              <a:spcBef>
                <a:spcPts val="0"/>
              </a:spcBef>
              <a:buAutoNum type="alphaLcParenR"/>
            </a:pPr>
            <a:r>
              <a:rPr lang="en-US" sz="2000" dirty="0" smtClean="0">
                <a:latin typeface="Times New Roman" pitchFamily="18" charset="0"/>
                <a:cs typeface="Times New Roman" pitchFamily="18" charset="0"/>
              </a:rPr>
              <a:t>In case of </a:t>
            </a:r>
            <a:r>
              <a:rPr lang="en-US" sz="2000" b="1" i="1" dirty="0" smtClean="0">
                <a:latin typeface="Times New Roman" pitchFamily="18" charset="0"/>
                <a:cs typeface="Times New Roman" pitchFamily="18" charset="0"/>
              </a:rPr>
              <a:t>span drift</a:t>
            </a:r>
            <a:r>
              <a:rPr lang="en-US" sz="2000" dirty="0" smtClean="0">
                <a:latin typeface="Times New Roman" pitchFamily="18" charset="0"/>
                <a:cs typeface="Times New Roman" pitchFamily="18" charset="0"/>
              </a:rPr>
              <a:t>, calibrations from lowest value to the highest  value get shifted by proportional amount. Hence, higher calibrations get shifted more than the lower calibrations.</a:t>
            </a:r>
          </a:p>
          <a:p>
            <a:pPr marL="457200" indent="-457200" algn="just">
              <a:lnSpc>
                <a:spcPct val="150000"/>
              </a:lnSpc>
              <a:spcBef>
                <a:spcPts val="0"/>
              </a:spcBef>
              <a:buAutoNum type="alphaLcParenR"/>
            </a:pPr>
            <a:r>
              <a:rPr lang="en-US" sz="2000" dirty="0" smtClean="0">
                <a:latin typeface="Times New Roman" pitchFamily="18" charset="0"/>
                <a:cs typeface="Times New Roman" pitchFamily="18" charset="0"/>
              </a:rPr>
              <a:t>In some instruments, only a certain portion of the calibration gets shifted while the remaining portion of the scale remains unaffected.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699</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Types of Measurement</vt:lpstr>
      <vt:lpstr>Classification of Instruments</vt:lpstr>
      <vt:lpstr>Performance Characteristics</vt:lpstr>
      <vt:lpstr>Static Characteristics</vt:lpstr>
      <vt:lpstr>Accuracy</vt:lpstr>
      <vt:lpstr>PowerPoint Presentation</vt:lpstr>
      <vt:lpstr>Precision</vt:lpstr>
      <vt:lpstr>PowerPoint Presentation</vt:lpstr>
      <vt:lpstr>PowerPoint Presentation</vt:lpstr>
      <vt:lpstr>Difference between Accuracy and Precision</vt:lpstr>
      <vt:lpstr>Sensitivity</vt:lpstr>
      <vt:lpstr>Linearity</vt:lpstr>
      <vt:lpstr>Resolution</vt:lpstr>
      <vt:lpstr>Threshold</vt:lpstr>
      <vt:lpstr>Dead Zone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Measurement</dc:title>
  <dc:creator>abc</dc:creator>
  <cp:lastModifiedBy>admin</cp:lastModifiedBy>
  <cp:revision>100</cp:revision>
  <dcterms:created xsi:type="dcterms:W3CDTF">2006-08-16T00:00:00Z</dcterms:created>
  <dcterms:modified xsi:type="dcterms:W3CDTF">2015-02-24T02:53:49Z</dcterms:modified>
</cp:coreProperties>
</file>